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4" r:id="rId1"/>
    <p:sldMasterId id="2147483662" r:id="rId2"/>
    <p:sldMasterId id="2147483648" r:id="rId3"/>
    <p:sldMasterId id="2147483660" r:id="rId4"/>
  </p:sldMasterIdLst>
  <p:notesMasterIdLst>
    <p:notesMasterId r:id="rId26"/>
  </p:notesMasterIdLst>
  <p:sldIdLst>
    <p:sldId id="333" r:id="rId5"/>
    <p:sldId id="284" r:id="rId6"/>
    <p:sldId id="304" r:id="rId7"/>
    <p:sldId id="308" r:id="rId8"/>
    <p:sldId id="273" r:id="rId9"/>
    <p:sldId id="324" r:id="rId10"/>
    <p:sldId id="325" r:id="rId11"/>
    <p:sldId id="318" r:id="rId12"/>
    <p:sldId id="301" r:id="rId13"/>
    <p:sldId id="329" r:id="rId14"/>
    <p:sldId id="270" r:id="rId15"/>
    <p:sldId id="330" r:id="rId16"/>
    <p:sldId id="332" r:id="rId17"/>
    <p:sldId id="256" r:id="rId18"/>
    <p:sldId id="314" r:id="rId19"/>
    <p:sldId id="315" r:id="rId20"/>
    <p:sldId id="316" r:id="rId21"/>
    <p:sldId id="305" r:id="rId22"/>
    <p:sldId id="320" r:id="rId23"/>
    <p:sldId id="331" r:id="rId24"/>
    <p:sldId id="32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A17D60B4-EAB8-4BF8-B5E1-13658DB61844}">
          <p14:sldIdLst>
            <p14:sldId id="333"/>
            <p14:sldId id="284"/>
            <p14:sldId id="304"/>
            <p14:sldId id="308"/>
            <p14:sldId id="273"/>
            <p14:sldId id="324"/>
            <p14:sldId id="325"/>
            <p14:sldId id="318"/>
            <p14:sldId id="301"/>
            <p14:sldId id="329"/>
            <p14:sldId id="270"/>
            <p14:sldId id="330"/>
          </p14:sldIdLst>
        </p14:section>
        <p14:section name="Supplemental Materials" id="{90AC7800-B096-4CB7-B363-332AC9AAADF4}">
          <p14:sldIdLst>
            <p14:sldId id="332"/>
            <p14:sldId id="256"/>
            <p14:sldId id="314"/>
            <p14:sldId id="315"/>
            <p14:sldId id="316"/>
            <p14:sldId id="305"/>
            <p14:sldId id="320"/>
            <p14:sldId id="331"/>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E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275" autoAdjust="0"/>
    <p:restoredTop sz="74379" autoAdjust="0"/>
  </p:normalViewPr>
  <p:slideViewPr>
    <p:cSldViewPr snapToGrid="0">
      <p:cViewPr varScale="1">
        <p:scale>
          <a:sx n="59" d="100"/>
          <a:sy n="59" d="100"/>
        </p:scale>
        <p:origin x="90" y="3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5E052-5C42-4AC0-B929-724C624E6DD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C38BE3D-9426-48C3-BFF6-6B70B65FA50B}">
      <dgm:prSet phldrT="[Text]"/>
      <dgm:spPr/>
      <dgm:t>
        <a:bodyPr/>
        <a:lstStyle/>
        <a:p>
          <a:r>
            <a:rPr lang="en-US" dirty="0"/>
            <a:t>1st Level: Physical Access</a:t>
          </a:r>
        </a:p>
      </dgm:t>
    </dgm:pt>
    <dgm:pt modelId="{87BA3423-A097-4B8A-B451-26ABAFB2249E}" type="parTrans" cxnId="{94F2C82C-60E7-4F6B-A8E9-A4B4D38FB085}">
      <dgm:prSet/>
      <dgm:spPr/>
      <dgm:t>
        <a:bodyPr/>
        <a:lstStyle/>
        <a:p>
          <a:endParaRPr lang="en-US"/>
        </a:p>
      </dgm:t>
    </dgm:pt>
    <dgm:pt modelId="{440F112B-B04B-4A3A-B8BE-5D5A0C563CE4}" type="sibTrans" cxnId="{94F2C82C-60E7-4F6B-A8E9-A4B4D38FB085}">
      <dgm:prSet/>
      <dgm:spPr/>
      <dgm:t>
        <a:bodyPr/>
        <a:lstStyle/>
        <a:p>
          <a:endParaRPr lang="en-US"/>
        </a:p>
      </dgm:t>
    </dgm:pt>
    <dgm:pt modelId="{D13F582C-29A1-4293-8287-D5E0F0726D6C}">
      <dgm:prSet phldrT="[Text]"/>
      <dgm:spPr/>
      <dgm:t>
        <a:bodyPr/>
        <a:lstStyle/>
        <a:p>
          <a:r>
            <a:rPr lang="en-US" dirty="0"/>
            <a:t>2nd Level: Usage and Skills</a:t>
          </a:r>
        </a:p>
      </dgm:t>
    </dgm:pt>
    <dgm:pt modelId="{EE2C4F72-317E-4404-B54D-481B2BBD9E43}" type="parTrans" cxnId="{F3770E68-0EAB-4E33-B418-F489F89C7EE9}">
      <dgm:prSet/>
      <dgm:spPr/>
      <dgm:t>
        <a:bodyPr/>
        <a:lstStyle/>
        <a:p>
          <a:endParaRPr lang="en-US"/>
        </a:p>
      </dgm:t>
    </dgm:pt>
    <dgm:pt modelId="{428A6F17-B693-4B82-8171-2182EFE7F670}" type="sibTrans" cxnId="{F3770E68-0EAB-4E33-B418-F489F89C7EE9}">
      <dgm:prSet/>
      <dgm:spPr/>
      <dgm:t>
        <a:bodyPr/>
        <a:lstStyle/>
        <a:p>
          <a:endParaRPr lang="en-US"/>
        </a:p>
      </dgm:t>
    </dgm:pt>
    <dgm:pt modelId="{B9C67F14-F827-4854-9D53-FECB8EB32135}">
      <dgm:prSet phldrT="[Text]"/>
      <dgm:spPr/>
      <dgm:t>
        <a:bodyPr/>
        <a:lstStyle/>
        <a:p>
          <a:r>
            <a:rPr lang="en-US" dirty="0"/>
            <a:t>3rd Level: Tangible Benefits (Social and Economic Terms)</a:t>
          </a:r>
        </a:p>
      </dgm:t>
    </dgm:pt>
    <dgm:pt modelId="{074EE19A-C64D-49F3-A632-790699881954}" type="parTrans" cxnId="{63E498CE-71E4-4B54-8C87-C426F05CAC78}">
      <dgm:prSet/>
      <dgm:spPr/>
      <dgm:t>
        <a:bodyPr/>
        <a:lstStyle/>
        <a:p>
          <a:endParaRPr lang="en-US"/>
        </a:p>
      </dgm:t>
    </dgm:pt>
    <dgm:pt modelId="{7222C57C-7099-4C7B-A9E2-435067ECEE91}" type="sibTrans" cxnId="{63E498CE-71E4-4B54-8C87-C426F05CAC78}">
      <dgm:prSet/>
      <dgm:spPr/>
      <dgm:t>
        <a:bodyPr/>
        <a:lstStyle/>
        <a:p>
          <a:endParaRPr lang="en-US"/>
        </a:p>
      </dgm:t>
    </dgm:pt>
    <dgm:pt modelId="{54AAFABF-7C21-4177-9EA7-5CCC96E2B7AA}">
      <dgm:prSet custT="1"/>
      <dgm:spPr/>
      <dgm:t>
        <a:bodyPr/>
        <a:lstStyle/>
        <a:p>
          <a:r>
            <a:rPr lang="en-US" sz="2100" dirty="0"/>
            <a:t>Lack of access to broadband internet or technology </a:t>
          </a:r>
          <a:r>
            <a:rPr lang="en-US" sz="1400" dirty="0"/>
            <a:t>(Servon, 2002; Grubesci &amp; Murray, 2002; Riddlesden &amp; Singleton, 2014)</a:t>
          </a:r>
        </a:p>
      </dgm:t>
    </dgm:pt>
    <dgm:pt modelId="{C4B75683-2E9A-4711-BCB7-AAA271F1A0BD}" type="parTrans" cxnId="{4AA58F6C-A039-4141-BFBC-1C114407A515}">
      <dgm:prSet/>
      <dgm:spPr/>
      <dgm:t>
        <a:bodyPr/>
        <a:lstStyle/>
        <a:p>
          <a:endParaRPr lang="en-US"/>
        </a:p>
      </dgm:t>
    </dgm:pt>
    <dgm:pt modelId="{2F280AE2-C161-4068-8A79-B7DD27A239A4}" type="sibTrans" cxnId="{4AA58F6C-A039-4141-BFBC-1C114407A515}">
      <dgm:prSet/>
      <dgm:spPr/>
      <dgm:t>
        <a:bodyPr/>
        <a:lstStyle/>
        <a:p>
          <a:endParaRPr lang="en-US"/>
        </a:p>
      </dgm:t>
    </dgm:pt>
    <dgm:pt modelId="{1B6BD4B0-D767-4DE0-8F2F-97BF222F0AD0}">
      <dgm:prSet custT="1"/>
      <dgm:spPr/>
      <dgm:t>
        <a:bodyPr/>
        <a:lstStyle/>
        <a:p>
          <a:r>
            <a:rPr lang="en-US" sz="2100" dirty="0"/>
            <a:t>Affordability </a:t>
          </a:r>
          <a:r>
            <a:rPr lang="en-US" sz="1200" dirty="0"/>
            <a:t>(Chao &amp; Park, 2020; Cotten et al., 2011; Gonzales, 2016)</a:t>
          </a:r>
          <a:endParaRPr lang="en-US" sz="2100" dirty="0"/>
        </a:p>
      </dgm:t>
    </dgm:pt>
    <dgm:pt modelId="{16A21C75-CBF8-4B7B-98EB-BE26E3A8CF0A}" type="parTrans" cxnId="{26F25494-7A3A-4AA4-B8BC-EC0FEF2AD13D}">
      <dgm:prSet/>
      <dgm:spPr/>
      <dgm:t>
        <a:bodyPr/>
        <a:lstStyle/>
        <a:p>
          <a:endParaRPr lang="en-US"/>
        </a:p>
      </dgm:t>
    </dgm:pt>
    <dgm:pt modelId="{E1BF6062-9F16-4F23-83F6-096CC49371F8}" type="sibTrans" cxnId="{26F25494-7A3A-4AA4-B8BC-EC0FEF2AD13D}">
      <dgm:prSet/>
      <dgm:spPr/>
      <dgm:t>
        <a:bodyPr/>
        <a:lstStyle/>
        <a:p>
          <a:endParaRPr lang="en-US"/>
        </a:p>
      </dgm:t>
    </dgm:pt>
    <dgm:pt modelId="{A1687EFF-D920-4847-84B8-4C8C1FD16F7C}">
      <dgm:prSet custT="1"/>
      <dgm:spPr/>
      <dgm:t>
        <a:bodyPr/>
        <a:lstStyle/>
        <a:p>
          <a:r>
            <a:rPr lang="en-US" sz="2500" dirty="0"/>
            <a:t>Adoption and use </a:t>
          </a:r>
          <a:r>
            <a:rPr lang="en-US" sz="1400" dirty="0"/>
            <a:t>(DiMaggio &amp; Hargittai, 2001) </a:t>
          </a:r>
          <a:endParaRPr lang="en-US" sz="2400" dirty="0"/>
        </a:p>
      </dgm:t>
    </dgm:pt>
    <dgm:pt modelId="{1E5594D3-6157-4297-861A-C5FC4F9BEBAB}" type="parTrans" cxnId="{B652591D-51FF-4B41-80A7-74C46B19D427}">
      <dgm:prSet/>
      <dgm:spPr/>
      <dgm:t>
        <a:bodyPr/>
        <a:lstStyle/>
        <a:p>
          <a:endParaRPr lang="en-US"/>
        </a:p>
      </dgm:t>
    </dgm:pt>
    <dgm:pt modelId="{36D8B32D-9BA7-458E-B3A9-4656F10238AC}" type="sibTrans" cxnId="{B652591D-51FF-4B41-80A7-74C46B19D427}">
      <dgm:prSet/>
      <dgm:spPr/>
      <dgm:t>
        <a:bodyPr/>
        <a:lstStyle/>
        <a:p>
          <a:endParaRPr lang="en-US"/>
        </a:p>
      </dgm:t>
    </dgm:pt>
    <dgm:pt modelId="{4BF4B435-69B5-499C-A6CE-E3A3A7E3ACF4}">
      <dgm:prSet custT="1"/>
      <dgm:spPr/>
      <dgm:t>
        <a:bodyPr/>
        <a:lstStyle/>
        <a:p>
          <a:r>
            <a:rPr lang="en-US" sz="2500" dirty="0"/>
            <a:t>Unequal skills in relation to usage </a:t>
          </a:r>
          <a:r>
            <a:rPr lang="en-US" sz="1200" dirty="0"/>
            <a:t>(Warschauer, 2003)</a:t>
          </a:r>
          <a:endParaRPr lang="en-US" sz="2500" dirty="0"/>
        </a:p>
      </dgm:t>
    </dgm:pt>
    <dgm:pt modelId="{DEE4369F-1E4E-4C6D-8D69-19A644F7CBF9}" type="parTrans" cxnId="{C3BB3CA2-03C0-4DD5-BD44-E56266CA66F7}">
      <dgm:prSet/>
      <dgm:spPr/>
      <dgm:t>
        <a:bodyPr/>
        <a:lstStyle/>
        <a:p>
          <a:endParaRPr lang="en-US"/>
        </a:p>
      </dgm:t>
    </dgm:pt>
    <dgm:pt modelId="{EC3A3EC8-4A10-476B-9B6D-8A6B4C898E5E}" type="sibTrans" cxnId="{C3BB3CA2-03C0-4DD5-BD44-E56266CA66F7}">
      <dgm:prSet/>
      <dgm:spPr/>
      <dgm:t>
        <a:bodyPr/>
        <a:lstStyle/>
        <a:p>
          <a:endParaRPr lang="en-US"/>
        </a:p>
      </dgm:t>
    </dgm:pt>
    <dgm:pt modelId="{EE16E7D0-10AC-43E6-AF29-D66A3C0E1B73}">
      <dgm:prSet/>
      <dgm:spPr/>
      <dgm:t>
        <a:bodyPr/>
        <a:lstStyle/>
        <a:p>
          <a:r>
            <a:rPr lang="en-US" dirty="0"/>
            <a:t>Employability</a:t>
          </a:r>
        </a:p>
      </dgm:t>
    </dgm:pt>
    <dgm:pt modelId="{FBBA514E-C466-4D21-BF3F-D64415C40497}" type="parTrans" cxnId="{027FC682-A197-4A39-9BE1-3FA450618A53}">
      <dgm:prSet/>
      <dgm:spPr/>
      <dgm:t>
        <a:bodyPr/>
        <a:lstStyle/>
        <a:p>
          <a:endParaRPr lang="en-US"/>
        </a:p>
      </dgm:t>
    </dgm:pt>
    <dgm:pt modelId="{33F3C8B9-81B3-4B79-9D22-C538702207FA}" type="sibTrans" cxnId="{027FC682-A197-4A39-9BE1-3FA450618A53}">
      <dgm:prSet/>
      <dgm:spPr/>
      <dgm:t>
        <a:bodyPr/>
        <a:lstStyle/>
        <a:p>
          <a:endParaRPr lang="en-US"/>
        </a:p>
      </dgm:t>
    </dgm:pt>
    <dgm:pt modelId="{15C9D07C-4649-47E4-B473-E6955BFB76CA}">
      <dgm:prSet/>
      <dgm:spPr/>
      <dgm:t>
        <a:bodyPr/>
        <a:lstStyle/>
        <a:p>
          <a:r>
            <a:rPr lang="en-US" dirty="0"/>
            <a:t>Economic Outcomes</a:t>
          </a:r>
        </a:p>
      </dgm:t>
    </dgm:pt>
    <dgm:pt modelId="{8F324645-B84D-489C-9531-344622985B98}" type="parTrans" cxnId="{07031C4E-C419-4D9E-BD0C-B54C1E4C23F5}">
      <dgm:prSet/>
      <dgm:spPr/>
      <dgm:t>
        <a:bodyPr/>
        <a:lstStyle/>
        <a:p>
          <a:endParaRPr lang="en-US"/>
        </a:p>
      </dgm:t>
    </dgm:pt>
    <dgm:pt modelId="{232D0416-35BC-40C7-8CD2-D2A6BAAAD15F}" type="sibTrans" cxnId="{07031C4E-C419-4D9E-BD0C-B54C1E4C23F5}">
      <dgm:prSet/>
      <dgm:spPr/>
      <dgm:t>
        <a:bodyPr/>
        <a:lstStyle/>
        <a:p>
          <a:endParaRPr lang="en-US"/>
        </a:p>
      </dgm:t>
    </dgm:pt>
    <dgm:pt modelId="{33214BD7-97EE-4367-808F-47CF60C0A44A}">
      <dgm:prSet/>
      <dgm:spPr/>
      <dgm:t>
        <a:bodyPr/>
        <a:lstStyle/>
        <a:p>
          <a:r>
            <a:rPr lang="en-US" dirty="0"/>
            <a:t>Social Mobility</a:t>
          </a:r>
        </a:p>
      </dgm:t>
    </dgm:pt>
    <dgm:pt modelId="{976A365C-7F82-42DC-997D-BBDB8618676A}" type="parTrans" cxnId="{EE9D8D5F-D7C0-4671-92D5-C2BA7130BBC8}">
      <dgm:prSet/>
      <dgm:spPr/>
      <dgm:t>
        <a:bodyPr/>
        <a:lstStyle/>
        <a:p>
          <a:endParaRPr lang="en-US"/>
        </a:p>
      </dgm:t>
    </dgm:pt>
    <dgm:pt modelId="{EB8BBC44-DA98-4D34-BE48-4238292E81D5}" type="sibTrans" cxnId="{EE9D8D5F-D7C0-4671-92D5-C2BA7130BBC8}">
      <dgm:prSet/>
      <dgm:spPr/>
      <dgm:t>
        <a:bodyPr/>
        <a:lstStyle/>
        <a:p>
          <a:endParaRPr lang="en-US"/>
        </a:p>
      </dgm:t>
    </dgm:pt>
    <dgm:pt modelId="{A2E1F99E-97C9-48D4-A042-68B66E865703}">
      <dgm:prSet/>
      <dgm:spPr/>
      <dgm:t>
        <a:bodyPr/>
        <a:lstStyle/>
        <a:p>
          <a:r>
            <a:rPr lang="en-US" dirty="0"/>
            <a:t>Quality of Life</a:t>
          </a:r>
        </a:p>
      </dgm:t>
    </dgm:pt>
    <dgm:pt modelId="{8C000168-90C2-48FA-9438-E13A4C5B58B3}" type="parTrans" cxnId="{67215E77-CEDA-4B9C-91C0-8B9B487D9487}">
      <dgm:prSet/>
      <dgm:spPr/>
      <dgm:t>
        <a:bodyPr/>
        <a:lstStyle/>
        <a:p>
          <a:endParaRPr lang="en-US"/>
        </a:p>
      </dgm:t>
    </dgm:pt>
    <dgm:pt modelId="{6B035E59-F79C-4FF0-9550-F8090E3ACD73}" type="sibTrans" cxnId="{67215E77-CEDA-4B9C-91C0-8B9B487D9487}">
      <dgm:prSet/>
      <dgm:spPr/>
      <dgm:t>
        <a:bodyPr/>
        <a:lstStyle/>
        <a:p>
          <a:endParaRPr lang="en-US"/>
        </a:p>
      </dgm:t>
    </dgm:pt>
    <dgm:pt modelId="{2F58DF98-E1A6-4CA2-B2E5-CB1A53653174}" type="pres">
      <dgm:prSet presAssocID="{8A15E052-5C42-4AC0-B929-724C624E6DD8}" presName="Name0" presStyleCnt="0">
        <dgm:presLayoutVars>
          <dgm:dir/>
          <dgm:animLvl val="lvl"/>
          <dgm:resizeHandles val="exact"/>
        </dgm:presLayoutVars>
      </dgm:prSet>
      <dgm:spPr/>
    </dgm:pt>
    <dgm:pt modelId="{1805E659-AE6F-483B-9F70-8481F16A9B1B}" type="pres">
      <dgm:prSet presAssocID="{6C38BE3D-9426-48C3-BFF6-6B70B65FA50B}" presName="composite" presStyleCnt="0"/>
      <dgm:spPr/>
    </dgm:pt>
    <dgm:pt modelId="{AC37074B-52DE-4863-B165-A8A59E00AA63}" type="pres">
      <dgm:prSet presAssocID="{6C38BE3D-9426-48C3-BFF6-6B70B65FA50B}" presName="parTx" presStyleLbl="alignNode1" presStyleIdx="0" presStyleCnt="3">
        <dgm:presLayoutVars>
          <dgm:chMax val="0"/>
          <dgm:chPref val="0"/>
          <dgm:bulletEnabled val="1"/>
        </dgm:presLayoutVars>
      </dgm:prSet>
      <dgm:spPr/>
    </dgm:pt>
    <dgm:pt modelId="{DAAD037B-CD40-440D-9353-3259C74DF6E6}" type="pres">
      <dgm:prSet presAssocID="{6C38BE3D-9426-48C3-BFF6-6B70B65FA50B}" presName="desTx" presStyleLbl="alignAccFollowNode1" presStyleIdx="0" presStyleCnt="3">
        <dgm:presLayoutVars>
          <dgm:bulletEnabled val="1"/>
        </dgm:presLayoutVars>
      </dgm:prSet>
      <dgm:spPr/>
    </dgm:pt>
    <dgm:pt modelId="{25AC0B79-D761-42D2-90FE-EEA0D83C7A37}" type="pres">
      <dgm:prSet presAssocID="{440F112B-B04B-4A3A-B8BE-5D5A0C563CE4}" presName="space" presStyleCnt="0"/>
      <dgm:spPr/>
    </dgm:pt>
    <dgm:pt modelId="{4F677F5C-B115-4EF3-851F-344E7D372CC4}" type="pres">
      <dgm:prSet presAssocID="{D13F582C-29A1-4293-8287-D5E0F0726D6C}" presName="composite" presStyleCnt="0"/>
      <dgm:spPr/>
    </dgm:pt>
    <dgm:pt modelId="{763F9AA0-A7E3-41A9-BFF2-E9FDA7A67352}" type="pres">
      <dgm:prSet presAssocID="{D13F582C-29A1-4293-8287-D5E0F0726D6C}" presName="parTx" presStyleLbl="alignNode1" presStyleIdx="1" presStyleCnt="3">
        <dgm:presLayoutVars>
          <dgm:chMax val="0"/>
          <dgm:chPref val="0"/>
          <dgm:bulletEnabled val="1"/>
        </dgm:presLayoutVars>
      </dgm:prSet>
      <dgm:spPr/>
    </dgm:pt>
    <dgm:pt modelId="{FD4F646A-1872-4B72-80DE-48086E92960F}" type="pres">
      <dgm:prSet presAssocID="{D13F582C-29A1-4293-8287-D5E0F0726D6C}" presName="desTx" presStyleLbl="alignAccFollowNode1" presStyleIdx="1" presStyleCnt="3">
        <dgm:presLayoutVars>
          <dgm:bulletEnabled val="1"/>
        </dgm:presLayoutVars>
      </dgm:prSet>
      <dgm:spPr/>
    </dgm:pt>
    <dgm:pt modelId="{F99E8C5C-2D5A-44EA-8538-267ED7CBFC29}" type="pres">
      <dgm:prSet presAssocID="{428A6F17-B693-4B82-8171-2182EFE7F670}" presName="space" presStyleCnt="0"/>
      <dgm:spPr/>
    </dgm:pt>
    <dgm:pt modelId="{2E8482D5-946F-4C97-912D-E7329CDAA9E1}" type="pres">
      <dgm:prSet presAssocID="{B9C67F14-F827-4854-9D53-FECB8EB32135}" presName="composite" presStyleCnt="0"/>
      <dgm:spPr/>
    </dgm:pt>
    <dgm:pt modelId="{69FA3487-FBBB-4B4F-85C6-D8C0076C438B}" type="pres">
      <dgm:prSet presAssocID="{B9C67F14-F827-4854-9D53-FECB8EB32135}" presName="parTx" presStyleLbl="alignNode1" presStyleIdx="2" presStyleCnt="3">
        <dgm:presLayoutVars>
          <dgm:chMax val="0"/>
          <dgm:chPref val="0"/>
          <dgm:bulletEnabled val="1"/>
        </dgm:presLayoutVars>
      </dgm:prSet>
      <dgm:spPr/>
    </dgm:pt>
    <dgm:pt modelId="{54C3D904-9850-4825-B92E-E44420EA11A0}" type="pres">
      <dgm:prSet presAssocID="{B9C67F14-F827-4854-9D53-FECB8EB32135}" presName="desTx" presStyleLbl="alignAccFollowNode1" presStyleIdx="2" presStyleCnt="3">
        <dgm:presLayoutVars>
          <dgm:bulletEnabled val="1"/>
        </dgm:presLayoutVars>
      </dgm:prSet>
      <dgm:spPr/>
    </dgm:pt>
  </dgm:ptLst>
  <dgm:cxnLst>
    <dgm:cxn modelId="{B652591D-51FF-4B41-80A7-74C46B19D427}" srcId="{D13F582C-29A1-4293-8287-D5E0F0726D6C}" destId="{A1687EFF-D920-4847-84B8-4C8C1FD16F7C}" srcOrd="0" destOrd="0" parTransId="{1E5594D3-6157-4297-861A-C5FC4F9BEBAB}" sibTransId="{36D8B32D-9BA7-458E-B3A9-4656F10238AC}"/>
    <dgm:cxn modelId="{94F2C82C-60E7-4F6B-A8E9-A4B4D38FB085}" srcId="{8A15E052-5C42-4AC0-B929-724C624E6DD8}" destId="{6C38BE3D-9426-48C3-BFF6-6B70B65FA50B}" srcOrd="0" destOrd="0" parTransId="{87BA3423-A097-4B8A-B451-26ABAFB2249E}" sibTransId="{440F112B-B04B-4A3A-B8BE-5D5A0C563CE4}"/>
    <dgm:cxn modelId="{EE9D8D5F-D7C0-4671-92D5-C2BA7130BBC8}" srcId="{B9C67F14-F827-4854-9D53-FECB8EB32135}" destId="{33214BD7-97EE-4367-808F-47CF60C0A44A}" srcOrd="2" destOrd="0" parTransId="{976A365C-7F82-42DC-997D-BBDB8618676A}" sibTransId="{EB8BBC44-DA98-4D34-BE48-4238292E81D5}"/>
    <dgm:cxn modelId="{839AFE63-111F-4E72-A0E5-F782B8F99049}" type="presOf" srcId="{D13F582C-29A1-4293-8287-D5E0F0726D6C}" destId="{763F9AA0-A7E3-41A9-BFF2-E9FDA7A67352}" srcOrd="0" destOrd="0" presId="urn:microsoft.com/office/officeart/2005/8/layout/hList1"/>
    <dgm:cxn modelId="{A4627D65-F7B7-444F-85AA-E8783A9E6C34}" type="presOf" srcId="{15C9D07C-4649-47E4-B473-E6955BFB76CA}" destId="{54C3D904-9850-4825-B92E-E44420EA11A0}" srcOrd="0" destOrd="1" presId="urn:microsoft.com/office/officeart/2005/8/layout/hList1"/>
    <dgm:cxn modelId="{F3770E68-0EAB-4E33-B418-F489F89C7EE9}" srcId="{8A15E052-5C42-4AC0-B929-724C624E6DD8}" destId="{D13F582C-29A1-4293-8287-D5E0F0726D6C}" srcOrd="1" destOrd="0" parTransId="{EE2C4F72-317E-4404-B54D-481B2BBD9E43}" sibTransId="{428A6F17-B693-4B82-8171-2182EFE7F670}"/>
    <dgm:cxn modelId="{4AA58F6C-A039-4141-BFBC-1C114407A515}" srcId="{6C38BE3D-9426-48C3-BFF6-6B70B65FA50B}" destId="{54AAFABF-7C21-4177-9EA7-5CCC96E2B7AA}" srcOrd="0" destOrd="0" parTransId="{C4B75683-2E9A-4711-BCB7-AAA271F1A0BD}" sibTransId="{2F280AE2-C161-4068-8A79-B7DD27A239A4}"/>
    <dgm:cxn modelId="{A0503E4D-5F0D-4A91-88CA-E3F4E1CF7AF1}" type="presOf" srcId="{EE16E7D0-10AC-43E6-AF29-D66A3C0E1B73}" destId="{54C3D904-9850-4825-B92E-E44420EA11A0}" srcOrd="0" destOrd="0" presId="urn:microsoft.com/office/officeart/2005/8/layout/hList1"/>
    <dgm:cxn modelId="{07031C4E-C419-4D9E-BD0C-B54C1E4C23F5}" srcId="{B9C67F14-F827-4854-9D53-FECB8EB32135}" destId="{15C9D07C-4649-47E4-B473-E6955BFB76CA}" srcOrd="1" destOrd="0" parTransId="{8F324645-B84D-489C-9531-344622985B98}" sibTransId="{232D0416-35BC-40C7-8CD2-D2A6BAAAD15F}"/>
    <dgm:cxn modelId="{67215E77-CEDA-4B9C-91C0-8B9B487D9487}" srcId="{B9C67F14-F827-4854-9D53-FECB8EB32135}" destId="{A2E1F99E-97C9-48D4-A042-68B66E865703}" srcOrd="3" destOrd="0" parTransId="{8C000168-90C2-48FA-9438-E13A4C5B58B3}" sibTransId="{6B035E59-F79C-4FF0-9550-F8090E3ACD73}"/>
    <dgm:cxn modelId="{B7558F78-BDDE-410C-B87B-A1EDFC1C184D}" type="presOf" srcId="{A1687EFF-D920-4847-84B8-4C8C1FD16F7C}" destId="{FD4F646A-1872-4B72-80DE-48086E92960F}" srcOrd="0" destOrd="0" presId="urn:microsoft.com/office/officeart/2005/8/layout/hList1"/>
    <dgm:cxn modelId="{C27AB57E-7780-42F4-8361-15E052E9EC2F}" type="presOf" srcId="{6C38BE3D-9426-48C3-BFF6-6B70B65FA50B}" destId="{AC37074B-52DE-4863-B165-A8A59E00AA63}" srcOrd="0" destOrd="0" presId="urn:microsoft.com/office/officeart/2005/8/layout/hList1"/>
    <dgm:cxn modelId="{027FC682-A197-4A39-9BE1-3FA450618A53}" srcId="{B9C67F14-F827-4854-9D53-FECB8EB32135}" destId="{EE16E7D0-10AC-43E6-AF29-D66A3C0E1B73}" srcOrd="0" destOrd="0" parTransId="{FBBA514E-C466-4D21-BF3F-D64415C40497}" sibTransId="{33F3C8B9-81B3-4B79-9D22-C538702207FA}"/>
    <dgm:cxn modelId="{F9A9E18A-064D-4015-BDA9-41C35D13CF42}" type="presOf" srcId="{8A15E052-5C42-4AC0-B929-724C624E6DD8}" destId="{2F58DF98-E1A6-4CA2-B2E5-CB1A53653174}" srcOrd="0" destOrd="0" presId="urn:microsoft.com/office/officeart/2005/8/layout/hList1"/>
    <dgm:cxn modelId="{15A43092-748F-49AF-A7BA-907C5C2A0B28}" type="presOf" srcId="{54AAFABF-7C21-4177-9EA7-5CCC96E2B7AA}" destId="{DAAD037B-CD40-440D-9353-3259C74DF6E6}" srcOrd="0" destOrd="0" presId="urn:microsoft.com/office/officeart/2005/8/layout/hList1"/>
    <dgm:cxn modelId="{26F25494-7A3A-4AA4-B8BC-EC0FEF2AD13D}" srcId="{6C38BE3D-9426-48C3-BFF6-6B70B65FA50B}" destId="{1B6BD4B0-D767-4DE0-8F2F-97BF222F0AD0}" srcOrd="1" destOrd="0" parTransId="{16A21C75-CBF8-4B7B-98EB-BE26E3A8CF0A}" sibTransId="{E1BF6062-9F16-4F23-83F6-096CC49371F8}"/>
    <dgm:cxn modelId="{3F5D1C9A-9DCE-4367-B9B8-436DBF381F74}" type="presOf" srcId="{A2E1F99E-97C9-48D4-A042-68B66E865703}" destId="{54C3D904-9850-4825-B92E-E44420EA11A0}" srcOrd="0" destOrd="3" presId="urn:microsoft.com/office/officeart/2005/8/layout/hList1"/>
    <dgm:cxn modelId="{C3BB3CA2-03C0-4DD5-BD44-E56266CA66F7}" srcId="{D13F582C-29A1-4293-8287-D5E0F0726D6C}" destId="{4BF4B435-69B5-499C-A6CE-E3A3A7E3ACF4}" srcOrd="1" destOrd="0" parTransId="{DEE4369F-1E4E-4C6D-8D69-19A644F7CBF9}" sibTransId="{EC3A3EC8-4A10-476B-9B6D-8A6B4C898E5E}"/>
    <dgm:cxn modelId="{A514F6A3-47F6-462B-8CE7-6F1D6EDA6B20}" type="presOf" srcId="{4BF4B435-69B5-499C-A6CE-E3A3A7E3ACF4}" destId="{FD4F646A-1872-4B72-80DE-48086E92960F}" srcOrd="0" destOrd="1" presId="urn:microsoft.com/office/officeart/2005/8/layout/hList1"/>
    <dgm:cxn modelId="{A5A298BC-59C9-430C-A743-6D0BE043C5CB}" type="presOf" srcId="{33214BD7-97EE-4367-808F-47CF60C0A44A}" destId="{54C3D904-9850-4825-B92E-E44420EA11A0}" srcOrd="0" destOrd="2" presId="urn:microsoft.com/office/officeart/2005/8/layout/hList1"/>
    <dgm:cxn modelId="{48B6C9BD-04D4-413C-AED1-A18EC6CDB270}" type="presOf" srcId="{1B6BD4B0-D767-4DE0-8F2F-97BF222F0AD0}" destId="{DAAD037B-CD40-440D-9353-3259C74DF6E6}" srcOrd="0" destOrd="1" presId="urn:microsoft.com/office/officeart/2005/8/layout/hList1"/>
    <dgm:cxn modelId="{63E498CE-71E4-4B54-8C87-C426F05CAC78}" srcId="{8A15E052-5C42-4AC0-B929-724C624E6DD8}" destId="{B9C67F14-F827-4854-9D53-FECB8EB32135}" srcOrd="2" destOrd="0" parTransId="{074EE19A-C64D-49F3-A632-790699881954}" sibTransId="{7222C57C-7099-4C7B-A9E2-435067ECEE91}"/>
    <dgm:cxn modelId="{1BA1C8FE-D781-4590-8EB8-9D43C81648D0}" type="presOf" srcId="{B9C67F14-F827-4854-9D53-FECB8EB32135}" destId="{69FA3487-FBBB-4B4F-85C6-D8C0076C438B}" srcOrd="0" destOrd="0" presId="urn:microsoft.com/office/officeart/2005/8/layout/hList1"/>
    <dgm:cxn modelId="{87AD7085-66F3-4B15-915F-4033A8DE2A7D}" type="presParOf" srcId="{2F58DF98-E1A6-4CA2-B2E5-CB1A53653174}" destId="{1805E659-AE6F-483B-9F70-8481F16A9B1B}" srcOrd="0" destOrd="0" presId="urn:microsoft.com/office/officeart/2005/8/layout/hList1"/>
    <dgm:cxn modelId="{F0301558-A178-4C91-BDBA-E3703569C981}" type="presParOf" srcId="{1805E659-AE6F-483B-9F70-8481F16A9B1B}" destId="{AC37074B-52DE-4863-B165-A8A59E00AA63}" srcOrd="0" destOrd="0" presId="urn:microsoft.com/office/officeart/2005/8/layout/hList1"/>
    <dgm:cxn modelId="{88EF40BA-C84F-4254-82CA-D0F5A98CBB6D}" type="presParOf" srcId="{1805E659-AE6F-483B-9F70-8481F16A9B1B}" destId="{DAAD037B-CD40-440D-9353-3259C74DF6E6}" srcOrd="1" destOrd="0" presId="urn:microsoft.com/office/officeart/2005/8/layout/hList1"/>
    <dgm:cxn modelId="{F47C38EA-702F-4EE7-8C4D-361B6760A100}" type="presParOf" srcId="{2F58DF98-E1A6-4CA2-B2E5-CB1A53653174}" destId="{25AC0B79-D761-42D2-90FE-EEA0D83C7A37}" srcOrd="1" destOrd="0" presId="urn:microsoft.com/office/officeart/2005/8/layout/hList1"/>
    <dgm:cxn modelId="{2EAD924A-ADCA-4069-83A3-66AB955A309D}" type="presParOf" srcId="{2F58DF98-E1A6-4CA2-B2E5-CB1A53653174}" destId="{4F677F5C-B115-4EF3-851F-344E7D372CC4}" srcOrd="2" destOrd="0" presId="urn:microsoft.com/office/officeart/2005/8/layout/hList1"/>
    <dgm:cxn modelId="{067C4A76-82F9-4340-8384-3A3377A0A752}" type="presParOf" srcId="{4F677F5C-B115-4EF3-851F-344E7D372CC4}" destId="{763F9AA0-A7E3-41A9-BFF2-E9FDA7A67352}" srcOrd="0" destOrd="0" presId="urn:microsoft.com/office/officeart/2005/8/layout/hList1"/>
    <dgm:cxn modelId="{4E1CC2F6-9243-4FC2-A8A0-A26BF0E5497E}" type="presParOf" srcId="{4F677F5C-B115-4EF3-851F-344E7D372CC4}" destId="{FD4F646A-1872-4B72-80DE-48086E92960F}" srcOrd="1" destOrd="0" presId="urn:microsoft.com/office/officeart/2005/8/layout/hList1"/>
    <dgm:cxn modelId="{2474396B-4A27-428F-9B13-973A08793214}" type="presParOf" srcId="{2F58DF98-E1A6-4CA2-B2E5-CB1A53653174}" destId="{F99E8C5C-2D5A-44EA-8538-267ED7CBFC29}" srcOrd="3" destOrd="0" presId="urn:microsoft.com/office/officeart/2005/8/layout/hList1"/>
    <dgm:cxn modelId="{414C6CB9-D513-4A6D-87ED-07AB530BDBE6}" type="presParOf" srcId="{2F58DF98-E1A6-4CA2-B2E5-CB1A53653174}" destId="{2E8482D5-946F-4C97-912D-E7329CDAA9E1}" srcOrd="4" destOrd="0" presId="urn:microsoft.com/office/officeart/2005/8/layout/hList1"/>
    <dgm:cxn modelId="{340C32A6-CBB3-4A5E-B5F4-457200E04192}" type="presParOf" srcId="{2E8482D5-946F-4C97-912D-E7329CDAA9E1}" destId="{69FA3487-FBBB-4B4F-85C6-D8C0076C438B}" srcOrd="0" destOrd="0" presId="urn:microsoft.com/office/officeart/2005/8/layout/hList1"/>
    <dgm:cxn modelId="{186B1D23-188C-463B-8257-E92D910DA9D5}" type="presParOf" srcId="{2E8482D5-946F-4C97-912D-E7329CDAA9E1}" destId="{54C3D904-9850-4825-B92E-E44420EA11A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37074B-52DE-4863-B165-A8A59E00AA63}">
      <dsp:nvSpPr>
        <dsp:cNvPr id="0" name=""/>
        <dsp:cNvSpPr/>
      </dsp:nvSpPr>
      <dsp:spPr>
        <a:xfrm>
          <a:off x="3278" y="632661"/>
          <a:ext cx="3196311" cy="12556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1st Level: Physical Access</a:t>
          </a:r>
        </a:p>
      </dsp:txBody>
      <dsp:txXfrm>
        <a:off x="3278" y="632661"/>
        <a:ext cx="3196311" cy="1255616"/>
      </dsp:txXfrm>
    </dsp:sp>
    <dsp:sp modelId="{DAAD037B-CD40-440D-9353-3259C74DF6E6}">
      <dsp:nvSpPr>
        <dsp:cNvPr id="0" name=""/>
        <dsp:cNvSpPr/>
      </dsp:nvSpPr>
      <dsp:spPr>
        <a:xfrm>
          <a:off x="3278" y="1888277"/>
          <a:ext cx="3196311" cy="2058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Lack of access to broadband internet or technology </a:t>
          </a:r>
          <a:r>
            <a:rPr lang="en-US" sz="1400" kern="1200" dirty="0"/>
            <a:t>(Servon, 2002; Grubesci &amp; Murray, 2002; Riddlesden &amp; Singleton, 2014)</a:t>
          </a:r>
        </a:p>
        <a:p>
          <a:pPr marL="228600" lvl="1" indent="-228600" algn="l" defTabSz="933450">
            <a:lnSpc>
              <a:spcPct val="90000"/>
            </a:lnSpc>
            <a:spcBef>
              <a:spcPct val="0"/>
            </a:spcBef>
            <a:spcAft>
              <a:spcPct val="15000"/>
            </a:spcAft>
            <a:buChar char="•"/>
          </a:pPr>
          <a:r>
            <a:rPr lang="en-US" sz="2100" kern="1200" dirty="0"/>
            <a:t>Affordability </a:t>
          </a:r>
          <a:r>
            <a:rPr lang="en-US" sz="1200" kern="1200" dirty="0"/>
            <a:t>(Chao &amp; Park, 2020; Cotten et al., 2011; Gonzales, 2016)</a:t>
          </a:r>
          <a:endParaRPr lang="en-US" sz="2100" kern="1200" dirty="0"/>
        </a:p>
      </dsp:txBody>
      <dsp:txXfrm>
        <a:off x="3278" y="1888277"/>
        <a:ext cx="3196311" cy="2058750"/>
      </dsp:txXfrm>
    </dsp:sp>
    <dsp:sp modelId="{763F9AA0-A7E3-41A9-BFF2-E9FDA7A67352}">
      <dsp:nvSpPr>
        <dsp:cNvPr id="0" name=""/>
        <dsp:cNvSpPr/>
      </dsp:nvSpPr>
      <dsp:spPr>
        <a:xfrm>
          <a:off x="3647073" y="632661"/>
          <a:ext cx="3196311" cy="12556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2nd Level: Usage and Skills</a:t>
          </a:r>
        </a:p>
      </dsp:txBody>
      <dsp:txXfrm>
        <a:off x="3647073" y="632661"/>
        <a:ext cx="3196311" cy="1255616"/>
      </dsp:txXfrm>
    </dsp:sp>
    <dsp:sp modelId="{FD4F646A-1872-4B72-80DE-48086E92960F}">
      <dsp:nvSpPr>
        <dsp:cNvPr id="0" name=""/>
        <dsp:cNvSpPr/>
      </dsp:nvSpPr>
      <dsp:spPr>
        <a:xfrm>
          <a:off x="3647073" y="1888277"/>
          <a:ext cx="3196311" cy="2058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Adoption and use </a:t>
          </a:r>
          <a:r>
            <a:rPr lang="en-US" sz="1400" kern="1200" dirty="0"/>
            <a:t>(DiMaggio &amp; Hargittai, 2001) </a:t>
          </a:r>
          <a:endParaRPr lang="en-US" sz="2400" kern="1200" dirty="0"/>
        </a:p>
        <a:p>
          <a:pPr marL="228600" lvl="1" indent="-228600" algn="l" defTabSz="1111250">
            <a:lnSpc>
              <a:spcPct val="90000"/>
            </a:lnSpc>
            <a:spcBef>
              <a:spcPct val="0"/>
            </a:spcBef>
            <a:spcAft>
              <a:spcPct val="15000"/>
            </a:spcAft>
            <a:buChar char="•"/>
          </a:pPr>
          <a:r>
            <a:rPr lang="en-US" sz="2500" kern="1200" dirty="0"/>
            <a:t>Unequal skills in relation to usage </a:t>
          </a:r>
          <a:r>
            <a:rPr lang="en-US" sz="1200" kern="1200" dirty="0"/>
            <a:t>(Warschauer, 2003)</a:t>
          </a:r>
          <a:endParaRPr lang="en-US" sz="2500" kern="1200" dirty="0"/>
        </a:p>
      </dsp:txBody>
      <dsp:txXfrm>
        <a:off x="3647073" y="1888277"/>
        <a:ext cx="3196311" cy="2058750"/>
      </dsp:txXfrm>
    </dsp:sp>
    <dsp:sp modelId="{69FA3487-FBBB-4B4F-85C6-D8C0076C438B}">
      <dsp:nvSpPr>
        <dsp:cNvPr id="0" name=""/>
        <dsp:cNvSpPr/>
      </dsp:nvSpPr>
      <dsp:spPr>
        <a:xfrm>
          <a:off x="7290868" y="632661"/>
          <a:ext cx="3196311" cy="125561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3rd Level: Tangible Benefits (Social and Economic Terms)</a:t>
          </a:r>
        </a:p>
      </dsp:txBody>
      <dsp:txXfrm>
        <a:off x="7290868" y="632661"/>
        <a:ext cx="3196311" cy="1255616"/>
      </dsp:txXfrm>
    </dsp:sp>
    <dsp:sp modelId="{54C3D904-9850-4825-B92E-E44420EA11A0}">
      <dsp:nvSpPr>
        <dsp:cNvPr id="0" name=""/>
        <dsp:cNvSpPr/>
      </dsp:nvSpPr>
      <dsp:spPr>
        <a:xfrm>
          <a:off x="7290868" y="1888277"/>
          <a:ext cx="3196311" cy="2058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Employability</a:t>
          </a:r>
        </a:p>
        <a:p>
          <a:pPr marL="228600" lvl="1" indent="-228600" algn="l" defTabSz="1111250">
            <a:lnSpc>
              <a:spcPct val="90000"/>
            </a:lnSpc>
            <a:spcBef>
              <a:spcPct val="0"/>
            </a:spcBef>
            <a:spcAft>
              <a:spcPct val="15000"/>
            </a:spcAft>
            <a:buChar char="•"/>
          </a:pPr>
          <a:r>
            <a:rPr lang="en-US" sz="2500" kern="1200" dirty="0"/>
            <a:t>Economic Outcomes</a:t>
          </a:r>
        </a:p>
        <a:p>
          <a:pPr marL="228600" lvl="1" indent="-228600" algn="l" defTabSz="1111250">
            <a:lnSpc>
              <a:spcPct val="90000"/>
            </a:lnSpc>
            <a:spcBef>
              <a:spcPct val="0"/>
            </a:spcBef>
            <a:spcAft>
              <a:spcPct val="15000"/>
            </a:spcAft>
            <a:buChar char="•"/>
          </a:pPr>
          <a:r>
            <a:rPr lang="en-US" sz="2500" kern="1200" dirty="0"/>
            <a:t>Social Mobility</a:t>
          </a:r>
        </a:p>
        <a:p>
          <a:pPr marL="228600" lvl="1" indent="-228600" algn="l" defTabSz="1111250">
            <a:lnSpc>
              <a:spcPct val="90000"/>
            </a:lnSpc>
            <a:spcBef>
              <a:spcPct val="0"/>
            </a:spcBef>
            <a:spcAft>
              <a:spcPct val="15000"/>
            </a:spcAft>
            <a:buChar char="•"/>
          </a:pPr>
          <a:r>
            <a:rPr lang="en-US" sz="2500" kern="1200" dirty="0"/>
            <a:t>Quality of Life</a:t>
          </a:r>
        </a:p>
      </dsp:txBody>
      <dsp:txXfrm>
        <a:off x="7290868" y="1888277"/>
        <a:ext cx="3196311" cy="20587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B6170-862E-4D20-A867-8F734D5D79B4}" type="datetimeFigureOut">
              <a:rPr lang="en-US" smtClean="0"/>
              <a:t>6/9/2024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8D2C8-6087-4183-8B55-3A177659BD2F}" type="slidenum">
              <a:rPr lang="en-US" smtClean="0"/>
              <a:t>‹#›</a:t>
            </a:fld>
            <a:endParaRPr lang="en-US" dirty="0"/>
          </a:p>
        </p:txBody>
      </p:sp>
    </p:spTree>
    <p:extLst>
      <p:ext uri="{BB962C8B-B14F-4D97-AF65-F5344CB8AC3E}">
        <p14:creationId xmlns:p14="http://schemas.microsoft.com/office/powerpoint/2010/main" val="3573577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Today, I’m going to share with you my research of digital equity among K-12 students in our country. </a:t>
            </a:r>
          </a:p>
          <a:p>
            <a:endParaRPr lang="en-US" sz="1200" dirty="0">
              <a:latin typeface="+mn-lt"/>
            </a:endParaRPr>
          </a:p>
          <a:p>
            <a:r>
              <a:rPr lang="en-US" sz="1200" dirty="0">
                <a:latin typeface="+mn-lt"/>
              </a:rPr>
              <a:t>My background is in education and assessment. I’m completing a PhD in the field of information science, where I study the intersection between people, information, and technology to support data-driven decision-making. </a:t>
            </a:r>
          </a:p>
          <a:p>
            <a:endParaRPr lang="en-US" sz="1200" dirty="0">
              <a:latin typeface="+mn-lt"/>
            </a:endParaRPr>
          </a:p>
          <a:p>
            <a:r>
              <a:rPr lang="en-US" sz="1200" dirty="0">
                <a:latin typeface="+mn-lt"/>
              </a:rPr>
              <a:t>My topic today is still an issue that is ongoing among K-12 schools and students. In fact, before the pandemic, it is estimated that 1 in 4 students did not have reliable internet access at home to participate in digital learning. </a:t>
            </a:r>
          </a:p>
          <a:p>
            <a:endParaRPr lang="en-US" sz="1200" dirty="0">
              <a:latin typeface="+mn-lt"/>
            </a:endParaRPr>
          </a:p>
          <a:p>
            <a:r>
              <a:rPr lang="en-US" sz="1200" dirty="0">
                <a:latin typeface="+mn-lt"/>
              </a:rPr>
              <a:t>Very often we see images of children using technology like these stock photos in the mainstream media.</a:t>
            </a:r>
          </a:p>
          <a:p>
            <a:r>
              <a:rPr lang="en-US" sz="1200" dirty="0">
                <a:latin typeface="+mn-lt"/>
              </a:rPr>
              <a:t>However, is it truly representative of what our K-12 students are experiencing across our country? </a:t>
            </a:r>
          </a:p>
        </p:txBody>
      </p:sp>
      <p:sp>
        <p:nvSpPr>
          <p:cNvPr id="4" name="Slide Number Placeholder 3"/>
          <p:cNvSpPr>
            <a:spLocks noGrp="1"/>
          </p:cNvSpPr>
          <p:nvPr>
            <p:ph type="sldNum" sz="quarter" idx="5"/>
          </p:nvPr>
        </p:nvSpPr>
        <p:spPr/>
        <p:txBody>
          <a:bodyPr/>
          <a:lstStyle/>
          <a:p>
            <a:fld id="{73BFB0D5-B6CD-4EF9-9259-23D7AE0BD903}" type="slidenum">
              <a:rPr lang="en-US" smtClean="0"/>
              <a:t>2</a:t>
            </a:fld>
            <a:endParaRPr lang="en-US" dirty="0"/>
          </a:p>
        </p:txBody>
      </p:sp>
    </p:spTree>
    <p:extLst>
      <p:ext uri="{BB962C8B-B14F-4D97-AF65-F5344CB8AC3E}">
        <p14:creationId xmlns:p14="http://schemas.microsoft.com/office/powerpoint/2010/main" val="3719149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latin typeface="+mn-lt"/>
              </a:rPr>
              <a:t>In sum, differentiated solutions are needed to address immediate and long-terms need for digital connectivity and technology adoption. </a:t>
            </a:r>
            <a:r>
              <a:rPr lang="en-US" sz="1800" dirty="0">
                <a:effectLst/>
                <a:latin typeface="Calibri" panose="020F0502020204030204" pitchFamily="34" charset="0"/>
                <a:ea typeface="Calibri" panose="020F0502020204030204" pitchFamily="34" charset="0"/>
              </a:rPr>
              <a:t>For those who lacks digital infrastructure, connectivity is the priority.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(click) To encourage adoption and usage, content should be accessible to students. For example, adjustable settings for different device types or limited bandwidth.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(click) The human aspect would need a long-term strategy to see results. Currently, in the U.S., there are non-profit organizations and private foundations who play a role in providing informal learning experience outside of the classroom as well as upskilling for adults.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Understand your community and see how to leverage on their social structure to roll-out digital initiatives, especially in places where cultural and traditions ingrained in their value system.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Last, ongoing cost and improvement are often not budgeted into school technology plans. This is an area where business can help schools to understand what to do to keep their digital programs going. (click) </a:t>
            </a:r>
          </a:p>
          <a:p>
            <a:pPr marL="0" indent="0">
              <a:buNone/>
            </a:pPr>
            <a:endParaRPr lang="en-US" sz="1200" b="0" dirty="0">
              <a:latin typeface="+mn-lt"/>
            </a:endParaRPr>
          </a:p>
          <a:p>
            <a:pPr marL="0" indent="0">
              <a:buNone/>
            </a:pPr>
            <a:endParaRPr lang="en-US" sz="1200" b="0" dirty="0">
              <a:latin typeface="+mn-lt"/>
            </a:endParaRPr>
          </a:p>
          <a:p>
            <a:endParaRPr lang="en-US" sz="1200" b="0" dirty="0">
              <a:latin typeface="+mn-lt"/>
            </a:endParaRPr>
          </a:p>
          <a:p>
            <a:pPr algn="l"/>
            <a:endParaRPr lang="en-US" sz="1200" b="0" dirty="0">
              <a:latin typeface="+mn-lt"/>
            </a:endParaRPr>
          </a:p>
          <a:p>
            <a:endParaRPr lang="en-US" sz="1200" b="0" dirty="0">
              <a:latin typeface="+mn-lt"/>
            </a:endParaRPr>
          </a:p>
          <a:p>
            <a:pPr marL="0" indent="0">
              <a:buNone/>
            </a:pPr>
            <a:endParaRPr lang="en-US" sz="1200" b="0" dirty="0">
              <a:latin typeface="+mn-lt"/>
            </a:endParaRPr>
          </a:p>
          <a:p>
            <a:pPr marL="0" indent="0">
              <a:buNone/>
            </a:pPr>
            <a:endParaRPr lang="en-US" sz="1200" b="0" dirty="0">
              <a:latin typeface="+mn-lt"/>
            </a:endParaRPr>
          </a:p>
          <a:p>
            <a:pPr marL="0" indent="0">
              <a:buNone/>
            </a:pPr>
            <a:endParaRPr lang="en-US" sz="1200" b="0" dirty="0">
              <a:latin typeface="+mn-lt"/>
            </a:endParaRPr>
          </a:p>
        </p:txBody>
      </p:sp>
      <p:sp>
        <p:nvSpPr>
          <p:cNvPr id="4" name="Slide Number Placeholder 3"/>
          <p:cNvSpPr>
            <a:spLocks noGrp="1"/>
          </p:cNvSpPr>
          <p:nvPr>
            <p:ph type="sldNum" sz="quarter" idx="5"/>
          </p:nvPr>
        </p:nvSpPr>
        <p:spPr/>
        <p:txBody>
          <a:bodyPr/>
          <a:lstStyle/>
          <a:p>
            <a:fld id="{7348D2C8-6087-4183-8B55-3A177659BD2F}" type="slidenum">
              <a:rPr lang="en-US" smtClean="0"/>
              <a:t>11</a:t>
            </a:fld>
            <a:endParaRPr lang="en-US" dirty="0"/>
          </a:p>
        </p:txBody>
      </p:sp>
    </p:spTree>
    <p:extLst>
      <p:ext uri="{BB962C8B-B14F-4D97-AF65-F5344CB8AC3E}">
        <p14:creationId xmlns:p14="http://schemas.microsoft.com/office/powerpoint/2010/main" val="4238272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Physical Factors: Access to broadband, Access to technology, quality of broadband speed, quality of technology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 and Societal Factors: cost, socio-economic status, </a:t>
            </a:r>
          </a:p>
          <a:p>
            <a:r>
              <a:rPr lang="en-US" dirty="0"/>
              <a:t>Human Factors: (human-computer interaction, usability) Ability, Motivation, Learning Styles, behaviors, communication are dimensions that we don’t have open data with currently. </a:t>
            </a: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14</a:t>
            </a:fld>
            <a:endParaRPr lang="en-US" dirty="0"/>
          </a:p>
        </p:txBody>
      </p:sp>
    </p:spTree>
    <p:extLst>
      <p:ext uri="{BB962C8B-B14F-4D97-AF65-F5344CB8AC3E}">
        <p14:creationId xmlns:p14="http://schemas.microsoft.com/office/powerpoint/2010/main" val="312149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One example of data cleaning and processing is dealing with missing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 example, during initial exploration, there are missing values in the broadband usage and availability dataset. After looking at the regions and check against the Census Factbook, these are regions that has a small population (&lt;1000), like those in Alaska. Or in Virginia, there used to be independent cities and is now incorporated into a nearby county. The county ID or name has changed but this record is still using the old names on it. After verifying these information, I continue joining the tables and used a random forest algorithm due to the mixed data types in the final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decision is based on the understanding that missing information in these rural areas are due to the use of non-terrestrial (fixed) internet connections, such as satellite connection. It is assumed that broadband deployment and usage are similar to their nearby regions. The distribution of variables with imputed values were checked. A manual step of reviewing the imputed values with nearby counties with similar demographics was completed before data analysis.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final dataset consists of 3138 counties with 18 initial variables representing school characteristics, SES, broadband access and usage, PC ownership, and broadband subscription at home with school-aged children, as well as speed quality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4 counties omitted due to not having any K-12 public schools in operation within their legal boundaries: Loving County, TX; Buffalo County, SD; Issaquena County, MS; Kalawao County, HI. A manual search was conducted on the NCES Search for Public Schools engine (2021b) to verify this observation. There are missing values in the original broadband access and usage data, instead of removing those cases, a random forest approach was used to impute the missing values due to the mixed-type data (Mayer, 2021).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15</a:t>
            </a:fld>
            <a:endParaRPr lang="en-US" dirty="0"/>
          </a:p>
        </p:txBody>
      </p:sp>
    </p:spTree>
    <p:extLst>
      <p:ext uri="{BB962C8B-B14F-4D97-AF65-F5344CB8AC3E}">
        <p14:creationId xmlns:p14="http://schemas.microsoft.com/office/powerpoint/2010/main" val="2243678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step is to explore and data and handles missing values. I used a random forest approach to impute the missing values and then recode the rurality and urbanicity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This figure is a pair panels of the selected variables in the dataset that displays the distribution and correlation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key decision here is how to examine the non-normal distribution and the correlation of the variables we want to use to build the measure, which is highlighted in the orange box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careful decision is to keep all cases. The assumption is these data points reflect the reality of how broadband availability and usage are distributed across our country.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terms of correlation, the thresholds we use in psychometrics suggested to have a .3 to .7 correlational values as the ideal. We also need to look at the direction of the relationship.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18</a:t>
            </a:fld>
            <a:endParaRPr lang="en-US" dirty="0"/>
          </a:p>
        </p:txBody>
      </p:sp>
    </p:spTree>
    <p:extLst>
      <p:ext uri="{BB962C8B-B14F-4D97-AF65-F5344CB8AC3E}">
        <p14:creationId xmlns:p14="http://schemas.microsoft.com/office/powerpoint/2010/main" val="37191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19</a:t>
            </a:fld>
            <a:endParaRPr lang="en-US" dirty="0"/>
          </a:p>
        </p:txBody>
      </p:sp>
    </p:spTree>
    <p:extLst>
      <p:ext uri="{BB962C8B-B14F-4D97-AF65-F5344CB8AC3E}">
        <p14:creationId xmlns:p14="http://schemas.microsoft.com/office/powerpoint/2010/main" val="418153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Factor analysis is a form multivariate statistics that is used to highlight the relationship between the variables and its latent structure. It is first developed for intelligence testing in the field of measurement, and it is commonly used for scale development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factor analysis allows us to examine how each observed variables can explain the variance of the SDO measure (through their loadings) and the output in a standardized scores form can be used in subsequent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20</a:t>
            </a:fld>
            <a:endParaRPr lang="en-US" dirty="0"/>
          </a:p>
        </p:txBody>
      </p:sp>
    </p:spTree>
    <p:extLst>
      <p:ext uri="{BB962C8B-B14F-4D97-AF65-F5344CB8AC3E}">
        <p14:creationId xmlns:p14="http://schemas.microsoft.com/office/powerpoint/2010/main" val="3507237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b="1" dirty="0">
                <a:solidFill>
                  <a:srgbClr val="000000"/>
                </a:solidFill>
                <a:effectLst/>
                <a:latin typeface="+mn-lt"/>
                <a:ea typeface="Times New Roman" panose="02020603050405020304" pitchFamily="18" charset="0"/>
                <a:cs typeface="Times New Roman" panose="02020603050405020304" pitchFamily="18" charset="0"/>
              </a:rPr>
              <a:t>Exploratory Factor Analysis </a:t>
            </a:r>
            <a:endParaRPr lang="en-US" sz="1200" b="1" dirty="0">
              <a:solidFill>
                <a:srgbClr val="2F5496"/>
              </a:solidFill>
              <a:effectLst/>
              <a:latin typeface="+mn-lt"/>
              <a:ea typeface="Times New Roman" panose="02020603050405020304" pitchFamily="18" charset="0"/>
              <a:cs typeface="Times New Roman" panose="02020603050405020304" pitchFamily="18" charset="0"/>
            </a:endParaRPr>
          </a:p>
          <a:p>
            <a:pPr marL="0" marR="0" indent="457200">
              <a:lnSpc>
                <a:spcPct val="200000"/>
              </a:lnSpc>
              <a:spcBef>
                <a:spcPts val="0"/>
              </a:spcBef>
              <a:spcAft>
                <a:spcPts val="800"/>
              </a:spcAft>
            </a:pPr>
            <a:r>
              <a:rPr lang="en-US" sz="1200" dirty="0">
                <a:solidFill>
                  <a:srgbClr val="000000"/>
                </a:solidFill>
                <a:effectLst/>
                <a:latin typeface="+mn-lt"/>
                <a:ea typeface="Calibri" panose="020F0502020204030204" pitchFamily="34" charset="0"/>
                <a:cs typeface="Calibri" panose="020F0502020204030204" pitchFamily="34" charset="0"/>
              </a:rPr>
              <a:t>The use of factor analysis is the interest of a latent variable, SDO. The observable indicators of broadband availability/access, broadband usage, speed quality, and ownership of PC and broadband subscription are used. </a:t>
            </a:r>
          </a:p>
          <a:p>
            <a:pPr marL="0" marR="0" indent="457200">
              <a:lnSpc>
                <a:spcPct val="200000"/>
              </a:lnSpc>
              <a:spcBef>
                <a:spcPts val="0"/>
              </a:spcBef>
              <a:spcAft>
                <a:spcPts val="800"/>
              </a:spcAft>
            </a:pPr>
            <a:endParaRPr lang="en-US" sz="1200" dirty="0">
              <a:solidFill>
                <a:srgbClr val="000000"/>
              </a:solidFill>
              <a:effectLst/>
              <a:latin typeface="+mn-lt"/>
              <a:ea typeface="Calibri" panose="020F0502020204030204" pitchFamily="34" charset="0"/>
              <a:cs typeface="Calibri" panose="020F0502020204030204" pitchFamily="34" charset="0"/>
            </a:endParaRPr>
          </a:p>
          <a:p>
            <a:pPr marL="0" marR="0" indent="457200">
              <a:lnSpc>
                <a:spcPct val="200000"/>
              </a:lnSpc>
              <a:spcBef>
                <a:spcPts val="0"/>
              </a:spcBef>
              <a:spcAft>
                <a:spcPts val="800"/>
              </a:spcAft>
            </a:pPr>
            <a:r>
              <a:rPr lang="en-US" sz="1200" dirty="0">
                <a:solidFill>
                  <a:srgbClr val="000000"/>
                </a:solidFill>
                <a:effectLst/>
                <a:latin typeface="+mn-lt"/>
                <a:ea typeface="Calibri" panose="020F0502020204030204" pitchFamily="34" charset="0"/>
                <a:cs typeface="Calibri" panose="020F0502020204030204" pitchFamily="34" charset="0"/>
              </a:rPr>
              <a:t>The intended outcome of this part of the analysis it to identify a factor structure that will be the most interpretable and meaningful. Preliminary evaluation of the factor structure, including Parallel Analysis (PA) and Very Simple Structure (VSS), suggested a 2 factors model (PA) and a 1 factor model (VSS). </a:t>
            </a:r>
          </a:p>
          <a:p>
            <a:pPr marL="0" marR="0" indent="457200">
              <a:lnSpc>
                <a:spcPct val="200000"/>
              </a:lnSpc>
              <a:spcBef>
                <a:spcPts val="0"/>
              </a:spcBef>
              <a:spcAft>
                <a:spcPts val="800"/>
              </a:spcAft>
            </a:pPr>
            <a:endParaRPr lang="en-US" sz="1200" dirty="0">
              <a:solidFill>
                <a:srgbClr val="000000"/>
              </a:solidFill>
              <a:effectLst/>
              <a:latin typeface="+mn-lt"/>
              <a:ea typeface="Calibri" panose="020F0502020204030204" pitchFamily="34" charset="0"/>
              <a:cs typeface="Calibri" panose="020F0502020204030204" pitchFamily="34" charset="0"/>
            </a:endParaRPr>
          </a:p>
          <a:p>
            <a:pPr marL="0" marR="0" indent="457200">
              <a:lnSpc>
                <a:spcPct val="200000"/>
              </a:lnSpc>
              <a:spcBef>
                <a:spcPts val="0"/>
              </a:spcBef>
              <a:spcAft>
                <a:spcPts val="800"/>
              </a:spcAft>
            </a:pPr>
            <a:r>
              <a:rPr lang="en-US" sz="1200" dirty="0">
                <a:solidFill>
                  <a:srgbClr val="000000"/>
                </a:solidFill>
                <a:effectLst/>
                <a:latin typeface="+mn-lt"/>
                <a:ea typeface="Calibri" panose="020F0502020204030204" pitchFamily="34" charset="0"/>
                <a:cs typeface="Calibri" panose="020F0502020204030204" pitchFamily="34" charset="0"/>
              </a:rPr>
              <a:t>The different factor structures suggested may worth further testing to refine the current model if it is theoretically meaningful. A single factor model with principal axis factoring method is obtained as the final solution. The factors loadings, communality, and uniqueness are displayed in Table 4. </a:t>
            </a:r>
          </a:p>
          <a:p>
            <a:pPr marL="0" marR="0" indent="457200">
              <a:lnSpc>
                <a:spcPct val="200000"/>
              </a:lnSpc>
              <a:spcBef>
                <a:spcPts val="0"/>
              </a:spcBef>
              <a:spcAft>
                <a:spcPts val="800"/>
              </a:spcAft>
            </a:pPr>
            <a:r>
              <a:rPr lang="en-US" sz="1200" dirty="0">
                <a:solidFill>
                  <a:srgbClr val="000000"/>
                </a:solidFill>
                <a:effectLst/>
                <a:latin typeface="+mn-lt"/>
                <a:ea typeface="Calibri" panose="020F0502020204030204" pitchFamily="34" charset="0"/>
                <a:cs typeface="Calibri" panose="020F0502020204030204" pitchFamily="34" charset="0"/>
              </a:rPr>
              <a:t>An alpha coefficient estimates of 0.77 of the overall scale is obtained. The factor scores derived with the Bartlett method serve as the index values of the SDO composite measure. The SDO composite measure (scale) has a mean of zero and standard deviation of 1.07 with a range of scores between -2.54 to 2.99. To interpret the SDO measure, the mean represents the average digital opportunity for K-12 students across the 3138 counties. Thus, values above the mean indicates an above-average digital opportunity and values below the mean indicates a below-average digital opportunity for students in that region. The SDO scores along with SES, urbanicity, rurality, and the school’s Title I status were evaluated by their correlation (Last page output in Appendix C). The SDO measure displays a moderate inverse relationship with rurality (</a:t>
            </a:r>
            <a:r>
              <a:rPr lang="en-US" sz="1200" i="1" dirty="0">
                <a:solidFill>
                  <a:srgbClr val="000000"/>
                </a:solidFill>
                <a:effectLst/>
                <a:latin typeface="+mn-lt"/>
                <a:ea typeface="Calibri" panose="020F0502020204030204" pitchFamily="34" charset="0"/>
                <a:cs typeface="Calibri" panose="020F0502020204030204" pitchFamily="34" charset="0"/>
              </a:rPr>
              <a:t>r</a:t>
            </a:r>
            <a:r>
              <a:rPr lang="en-US" sz="1200" dirty="0">
                <a:solidFill>
                  <a:srgbClr val="000000"/>
                </a:solidFill>
                <a:effectLst/>
                <a:latin typeface="+mn-lt"/>
                <a:ea typeface="Calibri" panose="020F0502020204030204" pitchFamily="34" charset="0"/>
                <a:cs typeface="Calibri" panose="020F0502020204030204" pitchFamily="34" charset="0"/>
              </a:rPr>
              <a:t> = - .66), meaning the more rural a county is the lower the digital opportunity for students in those area. This observation is consistent with our current understanding of digital disparity in rural areas. </a:t>
            </a:r>
            <a:endParaRPr lang="en-US" sz="1200" dirty="0">
              <a:effectLst/>
              <a:latin typeface="+mn-l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21</a:t>
            </a:fld>
            <a:endParaRPr lang="en-US" dirty="0"/>
          </a:p>
        </p:txBody>
      </p:sp>
    </p:spTree>
    <p:extLst>
      <p:ext uri="{BB962C8B-B14F-4D97-AF65-F5344CB8AC3E}">
        <p14:creationId xmlns:p14="http://schemas.microsoft.com/office/powerpoint/2010/main" val="1656103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us take a look at the released information from the Microsoft Airband Initiative on GitHub. </a:t>
            </a:r>
          </a:p>
          <a:p>
            <a:endParaRPr lang="en-US" sz="1200" dirty="0"/>
          </a:p>
          <a:p>
            <a:r>
              <a:rPr lang="en-US" sz="1200" dirty="0"/>
              <a:t>By visually inspecting these maps, we will notice a huge discrepancy between what is reported as broadband availability on the left under FCC, verses the actual use of internet services at broadband speeds. The current definition of broadband internet is 25 megabits per second in download and 3 Mbps in upload speeds. </a:t>
            </a:r>
          </a:p>
          <a:p>
            <a:endParaRPr lang="en-US" sz="1200" dirty="0"/>
          </a:p>
        </p:txBody>
      </p:sp>
      <p:sp>
        <p:nvSpPr>
          <p:cNvPr id="4" name="Slide Number Placeholder 3"/>
          <p:cNvSpPr>
            <a:spLocks noGrp="1"/>
          </p:cNvSpPr>
          <p:nvPr>
            <p:ph type="sldNum" sz="quarter" idx="5"/>
          </p:nvPr>
        </p:nvSpPr>
        <p:spPr/>
        <p:txBody>
          <a:bodyPr/>
          <a:lstStyle/>
          <a:p>
            <a:fld id="{7348D2C8-6087-4183-8B55-3A177659BD2F}" type="slidenum">
              <a:rPr lang="en-US" smtClean="0"/>
              <a:t>3</a:t>
            </a:fld>
            <a:endParaRPr lang="en-US" dirty="0"/>
          </a:p>
        </p:txBody>
      </p:sp>
    </p:spTree>
    <p:extLst>
      <p:ext uri="{BB962C8B-B14F-4D97-AF65-F5344CB8AC3E}">
        <p14:creationId xmlns:p14="http://schemas.microsoft.com/office/powerpoint/2010/main" val="339425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wondering what is wrong with these pictures? This phenomenon has been described as the “digital divide” since the Clinton administration. </a:t>
            </a:r>
          </a:p>
          <a:p>
            <a:endParaRPr lang="en-US" dirty="0"/>
          </a:p>
          <a:p>
            <a:r>
              <a:rPr lang="en-US" dirty="0"/>
              <a:t>An illustration by the World Economic Forum allows us to see all the parts and processes that must happen simultaneously before the end-users can access and utilize online information and resources. </a:t>
            </a:r>
          </a:p>
          <a:p>
            <a:endParaRPr lang="en-US" dirty="0"/>
          </a:p>
          <a:p>
            <a:r>
              <a:rPr lang="en-US" dirty="0"/>
              <a:t>Currently, we know of 4 major kinds of reasons of this disparity, such as geographic limitation, socio-economic factors, differences in skills, or simply a human choice. </a:t>
            </a:r>
          </a:p>
          <a:p>
            <a:endParaRPr lang="en-US" dirty="0"/>
          </a:p>
          <a:p>
            <a:r>
              <a:rPr lang="en-US" dirty="0"/>
              <a:t>But there is a bigger problem, because there is not an instrument or scale to measure the variation of internet access and use as part of the digital connectivity. If we don’t have a baseline understanding, then how do we know we are addressing the issue and making progress.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4</a:t>
            </a:fld>
            <a:endParaRPr lang="en-US" dirty="0"/>
          </a:p>
        </p:txBody>
      </p:sp>
    </p:spTree>
    <p:extLst>
      <p:ext uri="{BB962C8B-B14F-4D97-AF65-F5344CB8AC3E}">
        <p14:creationId xmlns:p14="http://schemas.microsoft.com/office/powerpoint/2010/main" val="3870910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develop a conceptual framework and a measure called the “Students Digital Opportunity”. I designed this measure from an equal opportunity perspectives where equitable solution is needed to level the field and ensure fairness and inclusion in digital policy for education.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libri" panose="020F0502020204030204" pitchFamily="34" charset="0"/>
              </a:rPr>
              <a:t>There 4 key components in this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libri" panose="020F0502020204030204" pitchFamily="34" charset="0"/>
              </a:rPr>
              <a:t>Broadband Availability and Usage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Calibri" panose="020F0502020204030204" pitchFamily="34" charset="0"/>
              </a:rPr>
              <a:t>Speed Quality, Device ownership, and Internet subscription at home</a:t>
            </a:r>
          </a:p>
        </p:txBody>
      </p:sp>
      <p:sp>
        <p:nvSpPr>
          <p:cNvPr id="4" name="Slide Number Placeholder 3"/>
          <p:cNvSpPr>
            <a:spLocks noGrp="1"/>
          </p:cNvSpPr>
          <p:nvPr>
            <p:ph type="sldNum" sz="quarter" idx="5"/>
          </p:nvPr>
        </p:nvSpPr>
        <p:spPr/>
        <p:txBody>
          <a:bodyPr/>
          <a:lstStyle/>
          <a:p>
            <a:fld id="{7348D2C8-6087-4183-8B55-3A177659BD2F}" type="slidenum">
              <a:rPr lang="en-US" smtClean="0"/>
              <a:t>5</a:t>
            </a:fld>
            <a:endParaRPr lang="en-US" dirty="0"/>
          </a:p>
        </p:txBody>
      </p:sp>
    </p:spTree>
    <p:extLst>
      <p:ext uri="{BB962C8B-B14F-4D97-AF65-F5344CB8AC3E}">
        <p14:creationId xmlns:p14="http://schemas.microsoft.com/office/powerpoint/2010/main" val="199793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5 different data sources to study this multidimensional problem. </a:t>
            </a:r>
          </a:p>
          <a:p>
            <a:endParaRPr lang="en-US" dirty="0"/>
          </a:p>
          <a:p>
            <a:r>
              <a:rPr lang="en-US" dirty="0"/>
              <a:t>First, I used the school level information as the base layer and then joined each dataset after some data cleaning and processing. </a:t>
            </a:r>
          </a:p>
          <a:p>
            <a:endParaRPr lang="en-US" dirty="0"/>
          </a:p>
          <a:p>
            <a:r>
              <a:rPr lang="en-US" dirty="0"/>
              <a:t>For example, there are some mismatch with county ID and names between these files and I had to create a crosswalk file that have county ID, county name, state, information and the GEOID from Census to align the information correctly. </a:t>
            </a:r>
          </a:p>
        </p:txBody>
      </p:sp>
      <p:sp>
        <p:nvSpPr>
          <p:cNvPr id="4" name="Slide Number Placeholder 3"/>
          <p:cNvSpPr>
            <a:spLocks noGrp="1"/>
          </p:cNvSpPr>
          <p:nvPr>
            <p:ph type="sldNum" sz="quarter" idx="5"/>
          </p:nvPr>
        </p:nvSpPr>
        <p:spPr/>
        <p:txBody>
          <a:bodyPr/>
          <a:lstStyle/>
          <a:p>
            <a:fld id="{7348D2C8-6087-4183-8B55-3A177659BD2F}" type="slidenum">
              <a:rPr lang="en-US" smtClean="0"/>
              <a:t>6</a:t>
            </a:fld>
            <a:endParaRPr lang="en-US" dirty="0"/>
          </a:p>
        </p:txBody>
      </p:sp>
    </p:spTree>
    <p:extLst>
      <p:ext uri="{BB962C8B-B14F-4D97-AF65-F5344CB8AC3E}">
        <p14:creationId xmlns:p14="http://schemas.microsoft.com/office/powerpoint/2010/main" val="267564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obtaining the standardized scores, we can plot this information on a map format to see how the SDO measure is distributed across the country. The standardized SDO value </a:t>
            </a:r>
            <a:r>
              <a:rPr lang="en-US" sz="1200" dirty="0">
                <a:solidFill>
                  <a:srgbClr val="000000"/>
                </a:solidFill>
                <a:effectLst/>
                <a:latin typeface="+mn-lt"/>
                <a:ea typeface="Calibri" panose="020F0502020204030204" pitchFamily="34" charset="0"/>
                <a:cs typeface="Calibri" panose="020F0502020204030204" pitchFamily="34" charset="0"/>
              </a:rPr>
              <a:t>ranges between -2.54 to 2.99, with a mean of 0 and SD of 1. To interpret this information, the mean 0 represents the average digital opportunity for K-12 students across the 3138 counties. The relative position of each county can be compared across the country. A</a:t>
            </a:r>
            <a:r>
              <a:rPr lang="en-US" dirty="0"/>
              <a:t> histogram to display how the SDO values and we can see how it is grouped by their SD. </a:t>
            </a:r>
            <a:endParaRPr lang="en-US" sz="12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cs typeface="Calibri" panose="020F0502020204030204" pitchFamily="34" charset="0"/>
              </a:rPr>
              <a:t>SDO values above 0 means that students in these area are above average in terms of the digital connectivity. Below 0 means that students in these area are experiencing less than average digital opportunity. Therefore, they should be the priority regions to ensure resources are allocated to move them toward the current average.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cs typeface="Calibri" panose="020F0502020204030204" pitchFamily="34" charset="0"/>
              </a:rPr>
              <a:t>While we see some patterns on this map, we aren’t sure if these observations are systematic, especially when we are a socio-technical phenomenon. </a:t>
            </a:r>
          </a:p>
        </p:txBody>
      </p:sp>
      <p:sp>
        <p:nvSpPr>
          <p:cNvPr id="4" name="Slide Number Placeholder 3"/>
          <p:cNvSpPr>
            <a:spLocks noGrp="1"/>
          </p:cNvSpPr>
          <p:nvPr>
            <p:ph type="sldNum" sz="quarter" idx="5"/>
          </p:nvPr>
        </p:nvSpPr>
        <p:spPr/>
        <p:txBody>
          <a:bodyPr/>
          <a:lstStyle/>
          <a:p>
            <a:fld id="{7348D2C8-6087-4183-8B55-3A177659BD2F}" type="slidenum">
              <a:rPr lang="en-US" smtClean="0"/>
              <a:t>7</a:t>
            </a:fld>
            <a:endParaRPr lang="en-US" dirty="0"/>
          </a:p>
        </p:txBody>
      </p:sp>
    </p:spTree>
    <p:extLst>
      <p:ext uri="{BB962C8B-B14F-4D97-AF65-F5344CB8AC3E}">
        <p14:creationId xmlns:p14="http://schemas.microsoft.com/office/powerpoint/2010/main" val="74630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ea typeface="Calibri" panose="020F0502020204030204" pitchFamily="34" charset="0"/>
                <a:cs typeface="Calibri" panose="020F0502020204030204" pitchFamily="34" charset="0"/>
              </a:rPr>
              <a:t>The SDO construct is intended to evaluate the disparity of digital pre-conditions to identify possible high need areas and point out the need for local level investigations.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ea typeface="Calibri" panose="020F0502020204030204" pitchFamily="34" charset="0"/>
                <a:cs typeface="Calibri" panose="020F0502020204030204" pitchFamily="34" charset="0"/>
              </a:rPr>
              <a:t>The standardized factor scores of SDO are derived with the Bartlett approach in which the error factors (unique factors) are minimized to produce an unbiased estimate (DiStefano et al., 2009). The </a:t>
            </a:r>
            <a:r>
              <a:rPr lang="en-US" sz="1200" i="1" dirty="0">
                <a:solidFill>
                  <a:srgbClr val="000000"/>
                </a:solidFill>
                <a:effectLst/>
                <a:latin typeface="+mn-lt"/>
                <a:ea typeface="Calibri" panose="020F0502020204030204" pitchFamily="34" charset="0"/>
                <a:cs typeface="Calibri" panose="020F0502020204030204" pitchFamily="34" charset="0"/>
              </a:rPr>
              <a:t>psych</a:t>
            </a:r>
            <a:r>
              <a:rPr lang="en-US" sz="1200" dirty="0">
                <a:solidFill>
                  <a:srgbClr val="000000"/>
                </a:solidFill>
                <a:effectLst/>
                <a:latin typeface="+mn-lt"/>
                <a:ea typeface="Calibri" panose="020F0502020204030204" pitchFamily="34" charset="0"/>
                <a:cs typeface="Calibri" panose="020F0502020204030204" pitchFamily="34" charset="0"/>
              </a:rPr>
              <a:t> package (Revelle, 2021) version 2.1.9 in R programming is used for this part of the data analysis. </a:t>
            </a:r>
            <a:endParaRPr lang="en-US" sz="12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mn-lt"/>
              <a:ea typeface="Calibri" panose="020F0502020204030204" pitchFamily="34" charset="0"/>
              <a:cs typeface="Calibri" panose="020F0502020204030204" pitchFamily="34" charset="0"/>
            </a:endParaRPr>
          </a:p>
          <a:p>
            <a:r>
              <a:rPr lang="en-US" sz="1200" dirty="0">
                <a:solidFill>
                  <a:srgbClr val="000000"/>
                </a:solidFill>
                <a:effectLst/>
                <a:latin typeface="+mn-lt"/>
                <a:ea typeface="Calibri" panose="020F0502020204030204" pitchFamily="34" charset="0"/>
                <a:cs typeface="Calibri" panose="020F0502020204030204" pitchFamily="34" charset="0"/>
              </a:rPr>
              <a:t>The factor scores derived with the Bartlett method serve as the index values of the SDO composite measure. The SDO composite measure (scale) has a mean of zero and standard deviation of 1.07 with a range of scores between -2.54 to 2.99. To interpret the SDO measure, the mean represents the average digital opportunity for K-12 students across the 3138 counties. Thus, values above the mean indicates an above-average digital opportunity and values below the mean indicates a below-average digital opportunity for students in that region.</a:t>
            </a:r>
          </a:p>
          <a:p>
            <a:endParaRPr lang="en-US" sz="1200" dirty="0">
              <a:solidFill>
                <a:srgbClr val="000000"/>
              </a:solidFill>
              <a:effectLst/>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ea typeface="Calibri" panose="020F0502020204030204" pitchFamily="34" charset="0"/>
                <a:cs typeface="Calibri" panose="020F0502020204030204" pitchFamily="34" charset="0"/>
              </a:rPr>
              <a:t>The SDO scores along with SES, urbanicity, rurality, and the school’s Title I status were evaluated by their correlation (Last page output in Appendix C). The SDO measure displays a moderate inverse relationship with rurality (</a:t>
            </a:r>
            <a:r>
              <a:rPr lang="en-US" sz="1200" i="1" dirty="0">
                <a:solidFill>
                  <a:srgbClr val="000000"/>
                </a:solidFill>
                <a:effectLst/>
                <a:latin typeface="+mn-lt"/>
                <a:ea typeface="Calibri" panose="020F0502020204030204" pitchFamily="34" charset="0"/>
                <a:cs typeface="Calibri" panose="020F0502020204030204" pitchFamily="34" charset="0"/>
              </a:rPr>
              <a:t>r</a:t>
            </a:r>
            <a:r>
              <a:rPr lang="en-US" sz="1200" dirty="0">
                <a:solidFill>
                  <a:srgbClr val="000000"/>
                </a:solidFill>
                <a:effectLst/>
                <a:latin typeface="+mn-lt"/>
                <a:ea typeface="Calibri" panose="020F0502020204030204" pitchFamily="34" charset="0"/>
                <a:cs typeface="Calibri" panose="020F0502020204030204" pitchFamily="34" charset="0"/>
              </a:rPr>
              <a:t> = - .66), meaning the more rural a county is the lower the digital opportunity for students in those area. This observation is consistent with our current understanding of digital disparity in rural areas. </a:t>
            </a:r>
            <a:endParaRPr lang="en-US" sz="1200" dirty="0">
              <a:effectLst/>
              <a:latin typeface="+mn-l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8</a:t>
            </a:fld>
            <a:endParaRPr lang="en-US" dirty="0"/>
          </a:p>
        </p:txBody>
      </p:sp>
    </p:spTree>
    <p:extLst>
      <p:ext uri="{BB962C8B-B14F-4D97-AF65-F5344CB8AC3E}">
        <p14:creationId xmlns:p14="http://schemas.microsoft.com/office/powerpoint/2010/main" val="3130962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next procedure is to conduct spatial analysis. Human-related events are often not normally distributed or random due to dependence on location or time. The use of spatial autocorrelation analysis helps us determine needed areas, what forms of strategy will be useful and which region calls for further investigation. </a:t>
            </a:r>
          </a:p>
          <a:p>
            <a:pPr marL="0" marR="0">
              <a:lnSpc>
                <a:spcPct val="200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several steps in this part of the analysis. A shapefiles must be combined with the SDO scores to calculate boundaries and neighbors of each county. The global Moran’s I statistics determine if there is any significant clusters present by SDO distribution and a Monte Carlo simulation is used to compare the result. We expect to reject the null hypothesis because digital equity is not a random event.  </a:t>
            </a:r>
          </a:p>
          <a:p>
            <a:pPr marL="0" marR="0">
              <a:lnSpc>
                <a:spcPct val="200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During the calculation, the local Moran’s I values, and quadrant information are also generated. </a:t>
            </a:r>
          </a:p>
          <a:p>
            <a:pPr marL="0" marR="0">
              <a:lnSpc>
                <a:spcPct val="200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4 quadrants can be divided into two major groups, county with either high or low values surrounded by similar high or low values are clusters. County surrounded by neighbors that aren’t the same are the dispersion group. </a:t>
            </a:r>
          </a:p>
          <a:p>
            <a:pPr marL="0" marR="0">
              <a:lnSpc>
                <a:spcPct val="200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800"/>
              </a:spcAft>
            </a:pP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348D2C8-6087-4183-8B55-3A177659BD2F}" type="slidenum">
              <a:rPr lang="en-US" smtClean="0"/>
              <a:t>9</a:t>
            </a:fld>
            <a:endParaRPr lang="en-US" dirty="0"/>
          </a:p>
        </p:txBody>
      </p:sp>
    </p:spTree>
    <p:extLst>
      <p:ext uri="{BB962C8B-B14F-4D97-AF65-F5344CB8AC3E}">
        <p14:creationId xmlns:p14="http://schemas.microsoft.com/office/powerpoint/2010/main" val="416741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p-values less than .05, the map is filtered to show clusters and outliers that are considered significant. </a:t>
            </a:r>
          </a:p>
          <a:p>
            <a:r>
              <a:rPr lang="en-US" dirty="0"/>
              <a:t>This way we can confirm where are the true clusters of the SDO values in our country. The light blue colors represent the regions with similar characteristics, such as high SDO surrounded by high SDO or a low SDO value with a low SDO value. </a:t>
            </a:r>
          </a:p>
          <a:p>
            <a:endParaRPr lang="en-US" dirty="0"/>
          </a:p>
          <a:p>
            <a:r>
              <a:rPr lang="en-US" dirty="0"/>
              <a:t>The salmon color represent the outliers, which are uniquely distinct and don’t share similar characteristics with their neighbors.</a:t>
            </a:r>
          </a:p>
          <a:p>
            <a:endParaRPr lang="en-US" dirty="0"/>
          </a:p>
          <a:p>
            <a:r>
              <a:rPr lang="en-US" dirty="0"/>
              <a:t>A key action that can be taken is to address clusters that are Low-Low, intervention and expanding of digital infrastructure will have a larger effects on their neighbors due to similar characteristics.  </a:t>
            </a:r>
          </a:p>
          <a:p>
            <a:endParaRPr lang="en-US" dirty="0"/>
          </a:p>
          <a:p>
            <a:r>
              <a:rPr lang="en-US" dirty="0"/>
              <a:t>For regions that are in High-High quadrants, their K-12 students' digital opportunity are considered above average and therefore the physical barriers may not be the issue here, but other factors, such as SES or poverty rate within the county. </a:t>
            </a:r>
          </a:p>
          <a:p>
            <a:endParaRPr lang="en-US" dirty="0"/>
          </a:p>
        </p:txBody>
      </p:sp>
      <p:sp>
        <p:nvSpPr>
          <p:cNvPr id="4" name="Slide Number Placeholder 3"/>
          <p:cNvSpPr>
            <a:spLocks noGrp="1"/>
          </p:cNvSpPr>
          <p:nvPr>
            <p:ph type="sldNum" sz="quarter" idx="5"/>
          </p:nvPr>
        </p:nvSpPr>
        <p:spPr/>
        <p:txBody>
          <a:bodyPr/>
          <a:lstStyle/>
          <a:p>
            <a:fld id="{7348D2C8-6087-4183-8B55-3A177659BD2F}" type="slidenum">
              <a:rPr lang="en-US" smtClean="0"/>
              <a:t>10</a:t>
            </a:fld>
            <a:endParaRPr lang="en-US" dirty="0"/>
          </a:p>
        </p:txBody>
      </p:sp>
    </p:spTree>
    <p:extLst>
      <p:ext uri="{BB962C8B-B14F-4D97-AF65-F5344CB8AC3E}">
        <p14:creationId xmlns:p14="http://schemas.microsoft.com/office/powerpoint/2010/main" val="85629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D099-F412-4016-904C-2206A15863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317EB1-BCE8-4759-AB42-15B626E42E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C243B-AA89-4BB4-A6E0-BB4520ADFD7B}"/>
              </a:ext>
            </a:extLst>
          </p:cNvPr>
          <p:cNvSpPr>
            <a:spLocks noGrp="1"/>
          </p:cNvSpPr>
          <p:nvPr>
            <p:ph type="dt" sz="half" idx="10"/>
          </p:nvPr>
        </p:nvSpPr>
        <p:spPr/>
        <p:txBody>
          <a:bodyPr/>
          <a:lstStyle/>
          <a:p>
            <a:fld id="{A1974C2D-4B3C-4E41-A3F9-609F154E6045}" type="datetime1">
              <a:rPr lang="en-US" smtClean="0"/>
              <a:t>6/9/2024</a:t>
            </a:fld>
            <a:endParaRPr lang="en-US" dirty="0"/>
          </a:p>
        </p:txBody>
      </p:sp>
      <p:sp>
        <p:nvSpPr>
          <p:cNvPr id="5" name="Footer Placeholder 4">
            <a:extLst>
              <a:ext uri="{FF2B5EF4-FFF2-40B4-BE49-F238E27FC236}">
                <a16:creationId xmlns:a16="http://schemas.microsoft.com/office/drawing/2014/main" id="{D09C1F7B-77BD-40A3-BCB5-626DFB4163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CE3D25-0EE1-449F-95BD-505E0E2799A6}"/>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348997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B5BA-A01C-4F5F-87C9-1903309AD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FE8C05-715D-4A12-B7F4-4E9300F4C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7DF2E-48FA-4DAA-91D9-D7C2398ABD55}"/>
              </a:ext>
            </a:extLst>
          </p:cNvPr>
          <p:cNvSpPr>
            <a:spLocks noGrp="1"/>
          </p:cNvSpPr>
          <p:nvPr>
            <p:ph type="dt" sz="half" idx="10"/>
          </p:nvPr>
        </p:nvSpPr>
        <p:spPr/>
        <p:txBody>
          <a:bodyPr/>
          <a:lstStyle/>
          <a:p>
            <a:fld id="{94409909-B7DF-4A34-A8BC-D555EE7C698F}" type="datetime1">
              <a:rPr lang="en-US" smtClean="0"/>
              <a:t>6/9/2024</a:t>
            </a:fld>
            <a:endParaRPr lang="en-US" dirty="0"/>
          </a:p>
        </p:txBody>
      </p:sp>
      <p:sp>
        <p:nvSpPr>
          <p:cNvPr id="5" name="Footer Placeholder 4">
            <a:extLst>
              <a:ext uri="{FF2B5EF4-FFF2-40B4-BE49-F238E27FC236}">
                <a16:creationId xmlns:a16="http://schemas.microsoft.com/office/drawing/2014/main" id="{5ACCE914-56A5-47C8-893B-FFA7DB5AD3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DE0CEC8-F9EE-40A5-A5AD-0630ADF92635}"/>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275917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A1487-64F6-4A5C-8E47-456124E2DD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9F5E40-4E01-488F-A7AB-737C82157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84ACE-E59E-4271-B66C-C661727C78BE}"/>
              </a:ext>
            </a:extLst>
          </p:cNvPr>
          <p:cNvSpPr>
            <a:spLocks noGrp="1"/>
          </p:cNvSpPr>
          <p:nvPr>
            <p:ph type="dt" sz="half" idx="10"/>
          </p:nvPr>
        </p:nvSpPr>
        <p:spPr/>
        <p:txBody>
          <a:bodyPr/>
          <a:lstStyle/>
          <a:p>
            <a:fld id="{E441BDBC-0CC0-4473-8E37-D74A0933F930}" type="datetime1">
              <a:rPr lang="en-US" smtClean="0"/>
              <a:t>6/9/2024</a:t>
            </a:fld>
            <a:endParaRPr lang="en-US" dirty="0"/>
          </a:p>
        </p:txBody>
      </p:sp>
      <p:sp>
        <p:nvSpPr>
          <p:cNvPr id="5" name="Footer Placeholder 4">
            <a:extLst>
              <a:ext uri="{FF2B5EF4-FFF2-40B4-BE49-F238E27FC236}">
                <a16:creationId xmlns:a16="http://schemas.microsoft.com/office/drawing/2014/main" id="{656C1148-DD68-42A2-A158-FA1CDA39CE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D2062C-DCF7-4AE2-A118-0416EF6C6833}"/>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548884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40BC-1CC4-4A35-B28B-3CD5CEE498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0D3A48-C16F-4B9E-9CD7-189BA13D8D74}"/>
              </a:ext>
            </a:extLst>
          </p:cNvPr>
          <p:cNvSpPr>
            <a:spLocks noGrp="1"/>
          </p:cNvSpPr>
          <p:nvPr>
            <p:ph type="dt" sz="half" idx="10"/>
          </p:nvPr>
        </p:nvSpPr>
        <p:spPr/>
        <p:txBody>
          <a:bodyPr/>
          <a:lstStyle/>
          <a:p>
            <a:fld id="{730ED131-C34E-4DA2-88E0-360FB87F5BFA}" type="datetime1">
              <a:rPr lang="en-US" smtClean="0"/>
              <a:t>6/9/2024</a:t>
            </a:fld>
            <a:endParaRPr lang="en-US" dirty="0"/>
          </a:p>
        </p:txBody>
      </p:sp>
      <p:sp>
        <p:nvSpPr>
          <p:cNvPr id="4" name="Footer Placeholder 3">
            <a:extLst>
              <a:ext uri="{FF2B5EF4-FFF2-40B4-BE49-F238E27FC236}">
                <a16:creationId xmlns:a16="http://schemas.microsoft.com/office/drawing/2014/main" id="{B09392F3-C883-48EF-AEAF-50A4D2AC35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3ECD42-D190-4F65-BA75-5180DE076B45}"/>
              </a:ext>
            </a:extLst>
          </p:cNvPr>
          <p:cNvSpPr>
            <a:spLocks noGrp="1"/>
          </p:cNvSpPr>
          <p:nvPr>
            <p:ph type="sldNum" sz="quarter" idx="12"/>
          </p:nvPr>
        </p:nvSpPr>
        <p:spPr/>
        <p:txBody>
          <a:bodyPr/>
          <a:lstStyle/>
          <a:p>
            <a:fld id="{FE9D3977-62C8-4D4B-B0DC-8EFF4BC8A1CF}" type="slidenum">
              <a:rPr lang="en-US" smtClean="0"/>
              <a:t>‹#›</a:t>
            </a:fld>
            <a:endParaRPr lang="en-US" dirty="0"/>
          </a:p>
        </p:txBody>
      </p:sp>
    </p:spTree>
    <p:extLst>
      <p:ext uri="{BB962C8B-B14F-4D97-AF65-F5344CB8AC3E}">
        <p14:creationId xmlns:p14="http://schemas.microsoft.com/office/powerpoint/2010/main" val="217243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9DA1F-1B04-4B07-8B0C-D36745889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8E70E-EA0A-47D6-AAE1-51CAF2D2BC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A7811-896D-4841-89CF-DAE88B0BD536}"/>
              </a:ext>
            </a:extLst>
          </p:cNvPr>
          <p:cNvSpPr>
            <a:spLocks noGrp="1"/>
          </p:cNvSpPr>
          <p:nvPr>
            <p:ph type="dt" sz="half" idx="10"/>
          </p:nvPr>
        </p:nvSpPr>
        <p:spPr/>
        <p:txBody>
          <a:bodyPr/>
          <a:lstStyle/>
          <a:p>
            <a:fld id="{63C70037-3BFC-4C57-9983-C52FC44900E3}" type="datetime1">
              <a:rPr lang="en-US" smtClean="0"/>
              <a:t>6/9/2024</a:t>
            </a:fld>
            <a:endParaRPr lang="en-US" dirty="0"/>
          </a:p>
        </p:txBody>
      </p:sp>
      <p:sp>
        <p:nvSpPr>
          <p:cNvPr id="5" name="Footer Placeholder 4">
            <a:extLst>
              <a:ext uri="{FF2B5EF4-FFF2-40B4-BE49-F238E27FC236}">
                <a16:creationId xmlns:a16="http://schemas.microsoft.com/office/drawing/2014/main" id="{EC809EE7-B8DF-419C-8979-E91B28C092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C287E5-A77F-4CF9-9AB8-3A92ADA8660E}"/>
              </a:ext>
            </a:extLst>
          </p:cNvPr>
          <p:cNvSpPr>
            <a:spLocks noGrp="1"/>
          </p:cNvSpPr>
          <p:nvPr>
            <p:ph type="sldNum" sz="quarter" idx="12"/>
          </p:nvPr>
        </p:nvSpPr>
        <p:spPr/>
        <p:txBody>
          <a:bodyPr/>
          <a:lstStyle/>
          <a:p>
            <a:fld id="{FE9D3977-62C8-4D4B-B0DC-8EFF4BC8A1CF}" type="slidenum">
              <a:rPr lang="en-US" smtClean="0"/>
              <a:t>‹#›</a:t>
            </a:fld>
            <a:endParaRPr lang="en-US" dirty="0"/>
          </a:p>
        </p:txBody>
      </p:sp>
    </p:spTree>
    <p:extLst>
      <p:ext uri="{BB962C8B-B14F-4D97-AF65-F5344CB8AC3E}">
        <p14:creationId xmlns:p14="http://schemas.microsoft.com/office/powerpoint/2010/main" val="667614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BEE1-6E6D-404B-8023-09C8F27ED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6DB351-5E64-403A-BDCB-E53DA39BF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8FE3D-B2A0-43A5-B0B8-2471891FFBA4}"/>
              </a:ext>
            </a:extLst>
          </p:cNvPr>
          <p:cNvSpPr>
            <a:spLocks noGrp="1"/>
          </p:cNvSpPr>
          <p:nvPr>
            <p:ph type="dt" sz="half" idx="10"/>
          </p:nvPr>
        </p:nvSpPr>
        <p:spPr/>
        <p:txBody>
          <a:bodyPr/>
          <a:lstStyle/>
          <a:p>
            <a:fld id="{07081F1E-E8D1-4C1D-9C93-AF0E31A67542}" type="datetime1">
              <a:rPr lang="en-US" smtClean="0"/>
              <a:t>6/9/2024</a:t>
            </a:fld>
            <a:endParaRPr lang="en-US" dirty="0"/>
          </a:p>
        </p:txBody>
      </p:sp>
      <p:sp>
        <p:nvSpPr>
          <p:cNvPr id="5" name="Footer Placeholder 4">
            <a:extLst>
              <a:ext uri="{FF2B5EF4-FFF2-40B4-BE49-F238E27FC236}">
                <a16:creationId xmlns:a16="http://schemas.microsoft.com/office/drawing/2014/main" id="{C7122A8B-5698-48D3-96D2-03243B944E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28B8FB-2A1B-49AE-A4C4-52B8BDF3946E}"/>
              </a:ext>
            </a:extLst>
          </p:cNvPr>
          <p:cNvSpPr>
            <a:spLocks noGrp="1"/>
          </p:cNvSpPr>
          <p:nvPr>
            <p:ph type="sldNum" sz="quarter" idx="12"/>
          </p:nvPr>
        </p:nvSpPr>
        <p:spPr/>
        <p:txBody>
          <a:bodyPr/>
          <a:lstStyle/>
          <a:p>
            <a:fld id="{FE9D3977-62C8-4D4B-B0DC-8EFF4BC8A1CF}" type="slidenum">
              <a:rPr lang="en-US" smtClean="0"/>
              <a:t>‹#›</a:t>
            </a:fld>
            <a:endParaRPr lang="en-US" dirty="0"/>
          </a:p>
        </p:txBody>
      </p:sp>
    </p:spTree>
    <p:extLst>
      <p:ext uri="{BB962C8B-B14F-4D97-AF65-F5344CB8AC3E}">
        <p14:creationId xmlns:p14="http://schemas.microsoft.com/office/powerpoint/2010/main" val="4185940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073F99-1FE4-4DE6-B879-8E5E6052174A}"/>
              </a:ext>
            </a:extLst>
          </p:cNvPr>
          <p:cNvSpPr>
            <a:spLocks noGrp="1"/>
          </p:cNvSpPr>
          <p:nvPr>
            <p:ph type="dt" sz="half" idx="10"/>
          </p:nvPr>
        </p:nvSpPr>
        <p:spPr/>
        <p:txBody>
          <a:bodyPr/>
          <a:lstStyle/>
          <a:p>
            <a:fld id="{CDD3F332-FB09-4FB6-AFEB-C87B234CD9C3}" type="datetime1">
              <a:rPr lang="en-US" smtClean="0"/>
              <a:t>6/9/2024</a:t>
            </a:fld>
            <a:endParaRPr lang="en-US" dirty="0"/>
          </a:p>
        </p:txBody>
      </p:sp>
      <p:sp>
        <p:nvSpPr>
          <p:cNvPr id="3" name="Footer Placeholder 2">
            <a:extLst>
              <a:ext uri="{FF2B5EF4-FFF2-40B4-BE49-F238E27FC236}">
                <a16:creationId xmlns:a16="http://schemas.microsoft.com/office/drawing/2014/main" id="{ED959B82-DDC8-4CE0-86BA-D44A84CFFF6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B99E3F-E9BB-4D9D-B3D7-C9FDEFD614F5}"/>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401500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0D17-8AB6-40B2-A388-9D2BF7996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7E218-E58D-4F18-8E51-033BA3B2F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1FCDEA-2C7B-4CBB-B0C9-7536FF9FF5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81C1E7-6A6F-4822-BF61-EC674793127A}"/>
              </a:ext>
            </a:extLst>
          </p:cNvPr>
          <p:cNvSpPr>
            <a:spLocks noGrp="1"/>
          </p:cNvSpPr>
          <p:nvPr>
            <p:ph type="dt" sz="half" idx="10"/>
          </p:nvPr>
        </p:nvSpPr>
        <p:spPr/>
        <p:txBody>
          <a:bodyPr/>
          <a:lstStyle/>
          <a:p>
            <a:fld id="{A150A7F6-4157-4A70-9070-F3CA80450486}" type="datetime1">
              <a:rPr lang="en-US" smtClean="0"/>
              <a:t>6/9/2024</a:t>
            </a:fld>
            <a:endParaRPr lang="en-US" dirty="0"/>
          </a:p>
        </p:txBody>
      </p:sp>
      <p:sp>
        <p:nvSpPr>
          <p:cNvPr id="6" name="Footer Placeholder 5">
            <a:extLst>
              <a:ext uri="{FF2B5EF4-FFF2-40B4-BE49-F238E27FC236}">
                <a16:creationId xmlns:a16="http://schemas.microsoft.com/office/drawing/2014/main" id="{E2FF29BF-C0A0-43D6-B6D6-4E49206E0C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3845E10-4DF3-42B1-B7D9-A3FD724471A6}"/>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1088694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EDEC8D-E41B-47AC-A637-E9F4E64833B5}"/>
              </a:ext>
            </a:extLst>
          </p:cNvPr>
          <p:cNvSpPr>
            <a:spLocks noGrp="1"/>
          </p:cNvSpPr>
          <p:nvPr>
            <p:ph type="dt" sz="half" idx="10"/>
          </p:nvPr>
        </p:nvSpPr>
        <p:spPr/>
        <p:txBody>
          <a:bodyPr/>
          <a:lstStyle/>
          <a:p>
            <a:fld id="{07CED28B-7CAE-4393-9A4E-7F199C22EEE1}" type="datetime1">
              <a:rPr lang="en-US" smtClean="0"/>
              <a:t>6/9/2024</a:t>
            </a:fld>
            <a:endParaRPr lang="en-US" dirty="0"/>
          </a:p>
        </p:txBody>
      </p:sp>
      <p:sp>
        <p:nvSpPr>
          <p:cNvPr id="3" name="Footer Placeholder 2">
            <a:extLst>
              <a:ext uri="{FF2B5EF4-FFF2-40B4-BE49-F238E27FC236}">
                <a16:creationId xmlns:a16="http://schemas.microsoft.com/office/drawing/2014/main" id="{DE164964-BFE7-4BA4-A0DF-F9BCC7C649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D3F4526-2203-443B-97D6-BB7E169D1458}"/>
              </a:ext>
            </a:extLst>
          </p:cNvPr>
          <p:cNvSpPr>
            <a:spLocks noGrp="1"/>
          </p:cNvSpPr>
          <p:nvPr>
            <p:ph type="sldNum" sz="quarter" idx="12"/>
          </p:nvPr>
        </p:nvSpPr>
        <p:spPr/>
        <p:txBody>
          <a:bodyPr/>
          <a:lstStyle/>
          <a:p>
            <a:fld id="{D6642C20-690C-405C-809E-5ED2631363B4}" type="slidenum">
              <a:rPr lang="en-US" smtClean="0"/>
              <a:t>‹#›</a:t>
            </a:fld>
            <a:endParaRPr lang="en-US" dirty="0"/>
          </a:p>
        </p:txBody>
      </p:sp>
    </p:spTree>
    <p:extLst>
      <p:ext uri="{BB962C8B-B14F-4D97-AF65-F5344CB8AC3E}">
        <p14:creationId xmlns:p14="http://schemas.microsoft.com/office/powerpoint/2010/main" val="3181795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FDE8-95D3-4A9B-9383-C22CD307A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B62ED-2883-4FF4-82FF-5A25B7D979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7248F9-74C9-4227-AAAC-CBE3C756E77B}"/>
              </a:ext>
            </a:extLst>
          </p:cNvPr>
          <p:cNvSpPr>
            <a:spLocks noGrp="1"/>
          </p:cNvSpPr>
          <p:nvPr>
            <p:ph type="dt" sz="half" idx="10"/>
          </p:nvPr>
        </p:nvSpPr>
        <p:spPr/>
        <p:txBody>
          <a:bodyPr/>
          <a:lstStyle/>
          <a:p>
            <a:fld id="{8A59C7B1-EB64-47C6-87E8-922738CEB674}" type="datetime1">
              <a:rPr lang="en-US" smtClean="0"/>
              <a:t>6/9/2024</a:t>
            </a:fld>
            <a:endParaRPr lang="en-US" dirty="0"/>
          </a:p>
        </p:txBody>
      </p:sp>
      <p:sp>
        <p:nvSpPr>
          <p:cNvPr id="5" name="Footer Placeholder 4">
            <a:extLst>
              <a:ext uri="{FF2B5EF4-FFF2-40B4-BE49-F238E27FC236}">
                <a16:creationId xmlns:a16="http://schemas.microsoft.com/office/drawing/2014/main" id="{8273829B-26FA-49E9-A25E-4EEE55579E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E9303C-3371-473E-98B5-BDEDA2509BF3}"/>
              </a:ext>
            </a:extLst>
          </p:cNvPr>
          <p:cNvSpPr>
            <a:spLocks noGrp="1"/>
          </p:cNvSpPr>
          <p:nvPr>
            <p:ph type="sldNum" sz="quarter" idx="12"/>
          </p:nvPr>
        </p:nvSpPr>
        <p:spPr/>
        <p:txBody>
          <a:bodyPr/>
          <a:lstStyle/>
          <a:p>
            <a:fld id="{D6642C20-690C-405C-809E-5ED2631363B4}" type="slidenum">
              <a:rPr lang="en-US" smtClean="0"/>
              <a:t>‹#›</a:t>
            </a:fld>
            <a:endParaRPr lang="en-US" dirty="0"/>
          </a:p>
        </p:txBody>
      </p:sp>
    </p:spTree>
    <p:extLst>
      <p:ext uri="{BB962C8B-B14F-4D97-AF65-F5344CB8AC3E}">
        <p14:creationId xmlns:p14="http://schemas.microsoft.com/office/powerpoint/2010/main" val="3323100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3DDB-F984-45EF-8BE1-5AF3E2DFFA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F4178-882E-4F3B-880B-41DD0D7B9E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663D9-F5AE-4825-95C9-7431AEBE6A9A}"/>
              </a:ext>
            </a:extLst>
          </p:cNvPr>
          <p:cNvSpPr>
            <a:spLocks noGrp="1"/>
          </p:cNvSpPr>
          <p:nvPr>
            <p:ph type="dt" sz="half" idx="10"/>
          </p:nvPr>
        </p:nvSpPr>
        <p:spPr/>
        <p:txBody>
          <a:bodyPr/>
          <a:lstStyle/>
          <a:p>
            <a:fld id="{551C1583-43C5-4525-94C7-3C8E43AF0267}" type="datetime1">
              <a:rPr lang="en-US" smtClean="0"/>
              <a:t>6/9/2024</a:t>
            </a:fld>
            <a:endParaRPr lang="en-US" dirty="0"/>
          </a:p>
        </p:txBody>
      </p:sp>
      <p:sp>
        <p:nvSpPr>
          <p:cNvPr id="5" name="Footer Placeholder 4">
            <a:extLst>
              <a:ext uri="{FF2B5EF4-FFF2-40B4-BE49-F238E27FC236}">
                <a16:creationId xmlns:a16="http://schemas.microsoft.com/office/drawing/2014/main" id="{13FBDAA3-5696-4CDC-B335-9166818790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046C67-BBFC-4F24-9BB7-C5C108EEFC5A}"/>
              </a:ext>
            </a:extLst>
          </p:cNvPr>
          <p:cNvSpPr>
            <a:spLocks noGrp="1"/>
          </p:cNvSpPr>
          <p:nvPr>
            <p:ph type="sldNum" sz="quarter" idx="12"/>
          </p:nvPr>
        </p:nvSpPr>
        <p:spPr/>
        <p:txBody>
          <a:bodyPr/>
          <a:lstStyle/>
          <a:p>
            <a:fld id="{0B23807A-E1EE-4231-B7CD-5D0DEB00303B}" type="slidenum">
              <a:rPr lang="en-US" smtClean="0"/>
              <a:t>‹#›</a:t>
            </a:fld>
            <a:endParaRPr lang="en-US" dirty="0"/>
          </a:p>
        </p:txBody>
      </p:sp>
    </p:spTree>
    <p:extLst>
      <p:ext uri="{BB962C8B-B14F-4D97-AF65-F5344CB8AC3E}">
        <p14:creationId xmlns:p14="http://schemas.microsoft.com/office/powerpoint/2010/main" val="225722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B281-0B0D-471D-844B-7E37A4AED1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18C14-2D91-4EA1-9B65-1EA256E179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9D3F4-C0F2-4186-BEEF-B989C208F4E4}"/>
              </a:ext>
            </a:extLst>
          </p:cNvPr>
          <p:cNvSpPr>
            <a:spLocks noGrp="1"/>
          </p:cNvSpPr>
          <p:nvPr>
            <p:ph type="dt" sz="half" idx="10"/>
          </p:nvPr>
        </p:nvSpPr>
        <p:spPr/>
        <p:txBody>
          <a:bodyPr/>
          <a:lstStyle/>
          <a:p>
            <a:fld id="{03253530-AF5D-4F10-8970-DEC3479C5F07}" type="datetime1">
              <a:rPr lang="en-US" smtClean="0"/>
              <a:t>6/9/2024</a:t>
            </a:fld>
            <a:endParaRPr lang="en-US" dirty="0"/>
          </a:p>
        </p:txBody>
      </p:sp>
      <p:sp>
        <p:nvSpPr>
          <p:cNvPr id="5" name="Footer Placeholder 4">
            <a:extLst>
              <a:ext uri="{FF2B5EF4-FFF2-40B4-BE49-F238E27FC236}">
                <a16:creationId xmlns:a16="http://schemas.microsoft.com/office/drawing/2014/main" id="{BC74A783-F3B2-43D9-B956-666C0FB34F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C3F624-A2A5-4432-AD4D-4A0DF97D34BC}"/>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2258458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C84B2C-B604-0E46-B08F-D11FD80569D3}"/>
              </a:ext>
            </a:extLst>
          </p:cNvPr>
          <p:cNvPicPr>
            <a:picLocks noChangeAspect="1"/>
          </p:cNvPicPr>
          <p:nvPr userDrawn="1"/>
        </p:nvPicPr>
        <p:blipFill>
          <a:blip r:embed="rId2"/>
          <a:stretch>
            <a:fillRect/>
          </a:stretch>
        </p:blipFill>
        <p:spPr>
          <a:xfrm>
            <a:off x="10351008" y="219456"/>
            <a:ext cx="1623487" cy="749301"/>
          </a:xfrm>
          <a:prstGeom prst="rect">
            <a:avLst/>
          </a:prstGeom>
        </p:spPr>
      </p:pic>
      <p:sp>
        <p:nvSpPr>
          <p:cNvPr id="17" name="Text Placeholder 3">
            <a:extLst>
              <a:ext uri="{FF2B5EF4-FFF2-40B4-BE49-F238E27FC236}">
                <a16:creationId xmlns:a16="http://schemas.microsoft.com/office/drawing/2014/main" id="{B6728FCF-65B3-D74E-8654-B605884DDF8E}"/>
              </a:ext>
            </a:extLst>
          </p:cNvPr>
          <p:cNvSpPr>
            <a:spLocks noGrp="1"/>
          </p:cNvSpPr>
          <p:nvPr>
            <p:ph type="body" sz="quarter" idx="10" hasCustomPrompt="1"/>
          </p:nvPr>
        </p:nvSpPr>
        <p:spPr>
          <a:xfrm>
            <a:off x="2092326" y="2631759"/>
            <a:ext cx="8667751" cy="873442"/>
          </a:xfrm>
          <a:prstGeom prst="rect">
            <a:avLst/>
          </a:prstGeom>
        </p:spPr>
        <p:txBody>
          <a:bodyPr/>
          <a:lstStyle>
            <a:lvl1pPr marL="0" indent="0">
              <a:buNone/>
              <a:defRPr sz="6000"/>
            </a:lvl1pPr>
          </a:lstStyle>
          <a:p>
            <a:pPr lvl="0"/>
            <a:r>
              <a:rPr lang="en-US"/>
              <a:t>Very Large Headline Here</a:t>
            </a:r>
          </a:p>
        </p:txBody>
      </p:sp>
      <p:sp>
        <p:nvSpPr>
          <p:cNvPr id="18" name="Text Placeholder 3">
            <a:extLst>
              <a:ext uri="{FF2B5EF4-FFF2-40B4-BE49-F238E27FC236}">
                <a16:creationId xmlns:a16="http://schemas.microsoft.com/office/drawing/2014/main" id="{A57FA8A7-F482-464F-A7B4-1DC59DBD1646}"/>
              </a:ext>
            </a:extLst>
          </p:cNvPr>
          <p:cNvSpPr>
            <a:spLocks noGrp="1"/>
          </p:cNvSpPr>
          <p:nvPr>
            <p:ph type="body" sz="quarter" idx="11" hasCustomPrompt="1"/>
          </p:nvPr>
        </p:nvSpPr>
        <p:spPr>
          <a:xfrm>
            <a:off x="2092326" y="3637600"/>
            <a:ext cx="8667751" cy="2448241"/>
          </a:xfrm>
          <a:prstGeom prst="rect">
            <a:avLst/>
          </a:prstGeom>
        </p:spPr>
        <p:txBody>
          <a:bodyPr/>
          <a:lstStyle>
            <a:lvl1pPr marL="0" indent="0">
              <a:buNone/>
              <a:defRPr sz="18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403705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6092-18E0-4D8C-889B-00D4D2F54A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622CA-AE32-4CEF-AF7E-92CF3E7DDA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87FB0-33B4-4629-AE1F-CDDA83FF933D}"/>
              </a:ext>
            </a:extLst>
          </p:cNvPr>
          <p:cNvSpPr>
            <a:spLocks noGrp="1"/>
          </p:cNvSpPr>
          <p:nvPr>
            <p:ph type="dt" sz="half" idx="10"/>
          </p:nvPr>
        </p:nvSpPr>
        <p:spPr/>
        <p:txBody>
          <a:bodyPr/>
          <a:lstStyle/>
          <a:p>
            <a:fld id="{553B5B0F-72DD-4299-8733-CF55F52B720C}" type="datetime1">
              <a:rPr lang="en-US" smtClean="0"/>
              <a:t>6/9/2024</a:t>
            </a:fld>
            <a:endParaRPr lang="en-US" dirty="0"/>
          </a:p>
        </p:txBody>
      </p:sp>
      <p:sp>
        <p:nvSpPr>
          <p:cNvPr id="5" name="Footer Placeholder 4">
            <a:extLst>
              <a:ext uri="{FF2B5EF4-FFF2-40B4-BE49-F238E27FC236}">
                <a16:creationId xmlns:a16="http://schemas.microsoft.com/office/drawing/2014/main" id="{C6150B2B-2C83-4834-B14F-0388292C20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A80730-74FB-48FF-88BD-48799115B279}"/>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133486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F0D17-8AB6-40B2-A388-9D2BF7996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7E218-E58D-4F18-8E51-033BA3B2FB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1FCDEA-2C7B-4CBB-B0C9-7536FF9FF5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81C1E7-6A6F-4822-BF61-EC674793127A}"/>
              </a:ext>
            </a:extLst>
          </p:cNvPr>
          <p:cNvSpPr>
            <a:spLocks noGrp="1"/>
          </p:cNvSpPr>
          <p:nvPr>
            <p:ph type="dt" sz="half" idx="10"/>
          </p:nvPr>
        </p:nvSpPr>
        <p:spPr/>
        <p:txBody>
          <a:bodyPr/>
          <a:lstStyle/>
          <a:p>
            <a:fld id="{A150A7F6-4157-4A70-9070-F3CA80450486}" type="datetime1">
              <a:rPr lang="en-US" smtClean="0"/>
              <a:t>6/9/2024</a:t>
            </a:fld>
            <a:endParaRPr lang="en-US" dirty="0"/>
          </a:p>
        </p:txBody>
      </p:sp>
      <p:sp>
        <p:nvSpPr>
          <p:cNvPr id="6" name="Footer Placeholder 5">
            <a:extLst>
              <a:ext uri="{FF2B5EF4-FFF2-40B4-BE49-F238E27FC236}">
                <a16:creationId xmlns:a16="http://schemas.microsoft.com/office/drawing/2014/main" id="{E2FF29BF-C0A0-43D6-B6D6-4E49206E0C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3845E10-4DF3-42B1-B7D9-A3FD724471A6}"/>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8419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D886-1F89-4B25-889C-95DA3F1B6B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7476FD-F270-4B70-A840-3534BDE23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6FE5C-9F3C-42B2-BDA2-FC7A25A6C6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10AF56-AFB5-4143-B435-69989CCA3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762F44-AD8B-42C9-A2D1-E2BD17181B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A685BB-B9E5-43B5-9785-EF3F7A8B4068}"/>
              </a:ext>
            </a:extLst>
          </p:cNvPr>
          <p:cNvSpPr>
            <a:spLocks noGrp="1"/>
          </p:cNvSpPr>
          <p:nvPr>
            <p:ph type="dt" sz="half" idx="10"/>
          </p:nvPr>
        </p:nvSpPr>
        <p:spPr/>
        <p:txBody>
          <a:bodyPr/>
          <a:lstStyle/>
          <a:p>
            <a:fld id="{BDB525CE-EBFE-41F5-9FCD-4BA3524804CA}" type="datetime1">
              <a:rPr lang="en-US" smtClean="0"/>
              <a:t>6/9/2024</a:t>
            </a:fld>
            <a:endParaRPr lang="en-US" dirty="0"/>
          </a:p>
        </p:txBody>
      </p:sp>
      <p:sp>
        <p:nvSpPr>
          <p:cNvPr id="8" name="Footer Placeholder 7">
            <a:extLst>
              <a:ext uri="{FF2B5EF4-FFF2-40B4-BE49-F238E27FC236}">
                <a16:creationId xmlns:a16="http://schemas.microsoft.com/office/drawing/2014/main" id="{AF470D18-246B-4A0B-BEBB-F718DF299DC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7A69D81-246C-4444-84DA-169F7848225F}"/>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2738633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0CCF-75BA-4561-B2E3-DDCD2F4D4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8BF5A6-3E14-49F1-882B-BF72C90802A9}"/>
              </a:ext>
            </a:extLst>
          </p:cNvPr>
          <p:cNvSpPr>
            <a:spLocks noGrp="1"/>
          </p:cNvSpPr>
          <p:nvPr>
            <p:ph type="dt" sz="half" idx="10"/>
          </p:nvPr>
        </p:nvSpPr>
        <p:spPr/>
        <p:txBody>
          <a:bodyPr/>
          <a:lstStyle/>
          <a:p>
            <a:fld id="{EB020FDC-C2AB-4A71-ADA8-55753577FF6A}" type="datetime1">
              <a:rPr lang="en-US" smtClean="0"/>
              <a:t>6/9/2024</a:t>
            </a:fld>
            <a:endParaRPr lang="en-US" dirty="0"/>
          </a:p>
        </p:txBody>
      </p:sp>
      <p:sp>
        <p:nvSpPr>
          <p:cNvPr id="4" name="Footer Placeholder 3">
            <a:extLst>
              <a:ext uri="{FF2B5EF4-FFF2-40B4-BE49-F238E27FC236}">
                <a16:creationId xmlns:a16="http://schemas.microsoft.com/office/drawing/2014/main" id="{F14DC0D0-A186-4553-A29A-283299ECB15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4E029D-A088-4BA9-820E-13B5D234CDFA}"/>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126739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073F99-1FE4-4DE6-B879-8E5E6052174A}"/>
              </a:ext>
            </a:extLst>
          </p:cNvPr>
          <p:cNvSpPr>
            <a:spLocks noGrp="1"/>
          </p:cNvSpPr>
          <p:nvPr>
            <p:ph type="dt" sz="half" idx="10"/>
          </p:nvPr>
        </p:nvSpPr>
        <p:spPr/>
        <p:txBody>
          <a:bodyPr/>
          <a:lstStyle/>
          <a:p>
            <a:fld id="{CDD3F332-FB09-4FB6-AFEB-C87B234CD9C3}" type="datetime1">
              <a:rPr lang="en-US" smtClean="0"/>
              <a:t>6/9/2024</a:t>
            </a:fld>
            <a:endParaRPr lang="en-US" dirty="0"/>
          </a:p>
        </p:txBody>
      </p:sp>
      <p:sp>
        <p:nvSpPr>
          <p:cNvPr id="3" name="Footer Placeholder 2">
            <a:extLst>
              <a:ext uri="{FF2B5EF4-FFF2-40B4-BE49-F238E27FC236}">
                <a16:creationId xmlns:a16="http://schemas.microsoft.com/office/drawing/2014/main" id="{ED959B82-DDC8-4CE0-86BA-D44A84CFFF6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FB99E3F-E9BB-4D9D-B3D7-C9FDEFD614F5}"/>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824205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8E22-DA7C-4773-9020-639617C4E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86AB27-6C15-49C2-A949-6D241D1FD7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A9A2A-A748-44C2-80F9-23396B7DC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CC2EAA-8BA8-40A0-BF1F-EEE007ABBF95}"/>
              </a:ext>
            </a:extLst>
          </p:cNvPr>
          <p:cNvSpPr>
            <a:spLocks noGrp="1"/>
          </p:cNvSpPr>
          <p:nvPr>
            <p:ph type="dt" sz="half" idx="10"/>
          </p:nvPr>
        </p:nvSpPr>
        <p:spPr/>
        <p:txBody>
          <a:bodyPr/>
          <a:lstStyle/>
          <a:p>
            <a:fld id="{DF7A810C-A60C-409C-8B45-F6D4791CCB54}" type="datetime1">
              <a:rPr lang="en-US" smtClean="0"/>
              <a:t>6/9/2024</a:t>
            </a:fld>
            <a:endParaRPr lang="en-US" dirty="0"/>
          </a:p>
        </p:txBody>
      </p:sp>
      <p:sp>
        <p:nvSpPr>
          <p:cNvPr id="6" name="Footer Placeholder 5">
            <a:extLst>
              <a:ext uri="{FF2B5EF4-FFF2-40B4-BE49-F238E27FC236}">
                <a16:creationId xmlns:a16="http://schemas.microsoft.com/office/drawing/2014/main" id="{6052B99B-1F16-4E0C-BF0E-A457784933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0BC8DD-B881-4606-8C97-873074571BB4}"/>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242445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41677-6DC9-494A-8FB6-F9E70EA8E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5CCFC-F5F7-40C2-88DA-F819C6671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56ADE5D-0721-43FB-A516-C4A031E1B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3F45F-7886-4E73-A686-80FAD5318E77}"/>
              </a:ext>
            </a:extLst>
          </p:cNvPr>
          <p:cNvSpPr>
            <a:spLocks noGrp="1"/>
          </p:cNvSpPr>
          <p:nvPr>
            <p:ph type="dt" sz="half" idx="10"/>
          </p:nvPr>
        </p:nvSpPr>
        <p:spPr/>
        <p:txBody>
          <a:bodyPr/>
          <a:lstStyle/>
          <a:p>
            <a:fld id="{C80A3278-6EC2-4847-B3AC-FCA4960DC612}" type="datetime1">
              <a:rPr lang="en-US" smtClean="0"/>
              <a:t>6/9/2024</a:t>
            </a:fld>
            <a:endParaRPr lang="en-US" dirty="0"/>
          </a:p>
        </p:txBody>
      </p:sp>
      <p:sp>
        <p:nvSpPr>
          <p:cNvPr id="6" name="Footer Placeholder 5">
            <a:extLst>
              <a:ext uri="{FF2B5EF4-FFF2-40B4-BE49-F238E27FC236}">
                <a16:creationId xmlns:a16="http://schemas.microsoft.com/office/drawing/2014/main" id="{D9B8F267-70DF-4154-904E-853268FCAA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1F6376-5F02-457A-B0C5-E332F3737D2B}"/>
              </a:ext>
            </a:extLst>
          </p:cNvPr>
          <p:cNvSpPr>
            <a:spLocks noGrp="1"/>
          </p:cNvSpPr>
          <p:nvPr>
            <p:ph type="sldNum" sz="quarter" idx="12"/>
          </p:nvPr>
        </p:nvSpPr>
        <p:spPr/>
        <p:txBody>
          <a:bodyPr/>
          <a:lstStyle/>
          <a:p>
            <a:fld id="{8D86A93F-2719-4548-87E7-E85D1738A043}" type="slidenum">
              <a:rPr lang="en-US" smtClean="0"/>
              <a:t>‹#›</a:t>
            </a:fld>
            <a:endParaRPr lang="en-US" dirty="0"/>
          </a:p>
        </p:txBody>
      </p:sp>
    </p:spTree>
    <p:extLst>
      <p:ext uri="{BB962C8B-B14F-4D97-AF65-F5344CB8AC3E}">
        <p14:creationId xmlns:p14="http://schemas.microsoft.com/office/powerpoint/2010/main" val="31617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2991F9-A968-498C-A8B3-C26D0CDF55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151215-3393-4562-BBC5-B55CEDB2C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7C317-169F-402E-B877-BB27686435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7782B-4040-4CEA-99DC-E4EC7EC5E94E}" type="datetime1">
              <a:rPr lang="en-US" smtClean="0"/>
              <a:t>6/9/2024</a:t>
            </a:fld>
            <a:endParaRPr lang="en-US" dirty="0"/>
          </a:p>
        </p:txBody>
      </p:sp>
      <p:sp>
        <p:nvSpPr>
          <p:cNvPr id="5" name="Footer Placeholder 4">
            <a:extLst>
              <a:ext uri="{FF2B5EF4-FFF2-40B4-BE49-F238E27FC236}">
                <a16:creationId xmlns:a16="http://schemas.microsoft.com/office/drawing/2014/main" id="{D45A91F0-F80E-481E-8EC7-ADFAFC1446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CA4B064-6C5F-431F-AA96-405B8984B4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6A93F-2719-4548-87E7-E85D1738A043}" type="slidenum">
              <a:rPr lang="en-US" smtClean="0"/>
              <a:t>‹#›</a:t>
            </a:fld>
            <a:endParaRPr lang="en-US" dirty="0"/>
          </a:p>
        </p:txBody>
      </p:sp>
    </p:spTree>
    <p:extLst>
      <p:ext uri="{BB962C8B-B14F-4D97-AF65-F5344CB8AC3E}">
        <p14:creationId xmlns:p14="http://schemas.microsoft.com/office/powerpoint/2010/main" val="1073626559"/>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93" r:id="rId6"/>
    <p:sldLayoutId id="2147483664"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518B59-B2CA-486A-8718-3921145F37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02632B-0629-4364-A920-9BCF02F36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81884-F62D-4CEE-A005-C966464937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5582B-9BE9-46EE-9C9B-853E3D53220B}" type="datetime1">
              <a:rPr lang="en-US" smtClean="0"/>
              <a:t>6/9/2024</a:t>
            </a:fld>
            <a:endParaRPr lang="en-US" dirty="0"/>
          </a:p>
        </p:txBody>
      </p:sp>
      <p:sp>
        <p:nvSpPr>
          <p:cNvPr id="5" name="Footer Placeholder 4">
            <a:extLst>
              <a:ext uri="{FF2B5EF4-FFF2-40B4-BE49-F238E27FC236}">
                <a16:creationId xmlns:a16="http://schemas.microsoft.com/office/drawing/2014/main" id="{613A1A75-6EF1-4F0D-BB48-6594091F95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A4DC35-B08D-4DEB-98D4-A3C08055E3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D3977-62C8-4D4B-B0DC-8EFF4BC8A1CF}" type="slidenum">
              <a:rPr lang="en-US" smtClean="0"/>
              <a:t>‹#›</a:t>
            </a:fld>
            <a:endParaRPr lang="en-US" dirty="0"/>
          </a:p>
        </p:txBody>
      </p:sp>
    </p:spTree>
    <p:extLst>
      <p:ext uri="{BB962C8B-B14F-4D97-AF65-F5344CB8AC3E}">
        <p14:creationId xmlns:p14="http://schemas.microsoft.com/office/powerpoint/2010/main" val="1423441520"/>
      </p:ext>
    </p:extLst>
  </p:cSld>
  <p:clrMap bg1="lt1" tx1="dk1" bg2="lt2" tx2="dk2" accent1="accent1" accent2="accent2" accent3="accent3" accent4="accent4" accent5="accent5" accent6="accent6" hlink="hlink" folHlink="folHlink"/>
  <p:sldLayoutIdLst>
    <p:sldLayoutId id="2147483654" r:id="rId1"/>
    <p:sldLayoutId id="2147483692" r:id="rId2"/>
    <p:sldLayoutId id="2147483663" r:id="rId3"/>
    <p:sldLayoutId id="2147483696" r:id="rId4"/>
    <p:sldLayoutId id="214748369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3DB66-0902-4825-98B5-65DCACD86C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9C7D74-3482-4D51-9C08-009001F0A2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07F7D-980D-4FF4-B1D7-8E305491FE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1ABCD-56BE-4C85-80E5-7CE1A6751E04}" type="datetime1">
              <a:rPr lang="en-US" smtClean="0"/>
              <a:t>6/9/2024</a:t>
            </a:fld>
            <a:endParaRPr lang="en-US" dirty="0"/>
          </a:p>
        </p:txBody>
      </p:sp>
      <p:sp>
        <p:nvSpPr>
          <p:cNvPr id="5" name="Footer Placeholder 4">
            <a:extLst>
              <a:ext uri="{FF2B5EF4-FFF2-40B4-BE49-F238E27FC236}">
                <a16:creationId xmlns:a16="http://schemas.microsoft.com/office/drawing/2014/main" id="{7ED522FE-01C1-4AC6-98BD-F6770FA471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5133E13-B2B4-4BAB-BD58-4BA1E09A5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42C20-690C-405C-809E-5ED2631363B4}" type="slidenum">
              <a:rPr lang="en-US" smtClean="0"/>
              <a:t>‹#›</a:t>
            </a:fld>
            <a:endParaRPr lang="en-US" dirty="0"/>
          </a:p>
        </p:txBody>
      </p:sp>
    </p:spTree>
    <p:extLst>
      <p:ext uri="{BB962C8B-B14F-4D97-AF65-F5344CB8AC3E}">
        <p14:creationId xmlns:p14="http://schemas.microsoft.com/office/powerpoint/2010/main" val="2363395193"/>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9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687822"/>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riss.stanford.edu/research-centers/computational-social-science/conference-educational-data-science/agenda-conference" TargetMode="External"/><Relationship Id="rId2" Type="http://schemas.openxmlformats.org/officeDocument/2006/relationships/hyperlink" Target="https://public.tableau.com/app/profile/cary.k.jim/viz/ALAConferenceJune2022/Map1" TargetMode="External"/><Relationship Id="rId1" Type="http://schemas.openxmlformats.org/officeDocument/2006/relationships/slideLayout" Target="../slideLayouts/slideLayout17.xml"/><Relationship Id="rId5" Type="http://schemas.openxmlformats.org/officeDocument/2006/relationships/hyperlink" Target="https://github.com/caryjim/PIAAC-Exploratory-Cluster-Analysis/blob/master/PIAAC_Cluster_Analysis_Final.ipynb" TargetMode="External"/><Relationship Id="rId4" Type="http://schemas.openxmlformats.org/officeDocument/2006/relationships/hyperlink" Target="https://rpubs.com/caryjim/6538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AC6FE-DCF9-EB03-E623-D312242CD3E4}"/>
              </a:ext>
            </a:extLst>
          </p:cNvPr>
          <p:cNvSpPr txBox="1"/>
          <p:nvPr/>
        </p:nvSpPr>
        <p:spPr>
          <a:xfrm>
            <a:off x="868795" y="768270"/>
            <a:ext cx="10550053" cy="4801314"/>
          </a:xfrm>
          <a:prstGeom prst="rect">
            <a:avLst/>
          </a:prstGeom>
          <a:noFill/>
        </p:spPr>
        <p:txBody>
          <a:bodyPr wrap="square" rtlCol="0">
            <a:spAutoFit/>
          </a:bodyPr>
          <a:lstStyle/>
          <a:p>
            <a:r>
              <a:rPr lang="en-US" b="1" dirty="0"/>
              <a:t>Work Examples: </a:t>
            </a:r>
          </a:p>
          <a:p>
            <a:endParaRPr lang="en-US" b="1" dirty="0"/>
          </a:p>
          <a:p>
            <a:r>
              <a:rPr lang="en-US" b="1" dirty="0"/>
              <a:t>Data Visualization: </a:t>
            </a:r>
            <a:r>
              <a:rPr lang="en-US" dirty="0"/>
              <a:t>An extension of the dissertation with support from the UNT Willis Library Dean’s Innovation Grant is the newer dashboard with updated datasets and public library information to evaluate the state of digital connectivity across the U.S. </a:t>
            </a:r>
            <a:r>
              <a:rPr lang="en-US" dirty="0">
                <a:hlinkClick r:id="rId2"/>
              </a:rPr>
              <a:t>https://public.tableau.com/app/profile/cary.k.jim/viz/ALAConferenceJune2022/Map1</a:t>
            </a:r>
            <a:r>
              <a:rPr lang="en-US" dirty="0"/>
              <a:t> </a:t>
            </a:r>
          </a:p>
          <a:p>
            <a:endParaRPr lang="en-US" b="1" dirty="0"/>
          </a:p>
          <a:p>
            <a:r>
              <a:rPr lang="en-US" b="1" dirty="0"/>
              <a:t>Programming with R or Python for Data Analysis:</a:t>
            </a:r>
          </a:p>
          <a:p>
            <a:r>
              <a:rPr lang="en-US" dirty="0"/>
              <a:t>I’ve completed and presented an analytics project as part of the participation of the IES sponsored training of using PIAAC dataset. This work is co-presented with another PhD student at the </a:t>
            </a:r>
            <a:r>
              <a:rPr lang="en-US" dirty="0">
                <a:hlinkClick r:id="rId3"/>
              </a:rPr>
              <a:t>2020 AERA Satellite Conference at Stanford University – Conference on Educational Data Science</a:t>
            </a:r>
            <a:r>
              <a:rPr lang="en-US" dirty="0"/>
              <a:t>. </a:t>
            </a:r>
          </a:p>
          <a:p>
            <a:endParaRPr lang="en-US" dirty="0"/>
          </a:p>
          <a:p>
            <a:r>
              <a:rPr lang="en-US" dirty="0"/>
              <a:t>I developed a Python and a R version of this analysis. They can be viewed in the following repository.</a:t>
            </a:r>
          </a:p>
          <a:p>
            <a:pPr lvl="1"/>
            <a:endParaRPr lang="en-US" dirty="0"/>
          </a:p>
          <a:p>
            <a:pPr marL="742950" lvl="1" indent="-285750">
              <a:buFont typeface="Arial" panose="020B0604020202020204" pitchFamily="34" charset="0"/>
              <a:buChar char="•"/>
            </a:pPr>
            <a:r>
              <a:rPr lang="en-US" dirty="0"/>
              <a:t>Exploratory Analysis of PIAAC in R: </a:t>
            </a:r>
            <a:r>
              <a:rPr lang="en-US" dirty="0">
                <a:hlinkClick r:id="rId4"/>
              </a:rPr>
              <a:t>https://rpubs.com/caryjim/653859</a:t>
            </a:r>
            <a:r>
              <a:rPr lang="en-US" dirty="0"/>
              <a:t> </a:t>
            </a:r>
          </a:p>
          <a:p>
            <a:pPr marL="742950" lvl="1" indent="-285750">
              <a:buFont typeface="Arial" panose="020B0604020202020204" pitchFamily="34" charset="0"/>
              <a:buChar char="•"/>
            </a:pPr>
            <a:r>
              <a:rPr lang="en-US" dirty="0"/>
              <a:t>Exploratory Analysis of PIAAC in Python </a:t>
            </a:r>
            <a:r>
              <a:rPr lang="en-US" dirty="0">
                <a:hlinkClick r:id="rId5"/>
              </a:rPr>
              <a:t>https://github.com/caryjim/PIAAC-Exploratory-Cluster-Analysis/blob/master/PIAAC_Cluster_Analysis_Final.ipynb</a:t>
            </a:r>
            <a:r>
              <a:rPr lang="en-US" dirty="0"/>
              <a:t> </a:t>
            </a:r>
          </a:p>
        </p:txBody>
      </p:sp>
    </p:spTree>
    <p:extLst>
      <p:ext uri="{BB962C8B-B14F-4D97-AF65-F5344CB8AC3E}">
        <p14:creationId xmlns:p14="http://schemas.microsoft.com/office/powerpoint/2010/main" val="104408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718E5E-D847-4213-BC7B-1020B9EEE45D}"/>
              </a:ext>
            </a:extLst>
          </p:cNvPr>
          <p:cNvPicPr>
            <a:picLocks noChangeAspect="1"/>
          </p:cNvPicPr>
          <p:nvPr/>
        </p:nvPicPr>
        <p:blipFill>
          <a:blip r:embed="rId3"/>
          <a:stretch>
            <a:fillRect/>
          </a:stretch>
        </p:blipFill>
        <p:spPr>
          <a:xfrm>
            <a:off x="191512" y="255757"/>
            <a:ext cx="11808975" cy="6346486"/>
          </a:xfrm>
          <a:prstGeom prst="rect">
            <a:avLst/>
          </a:prstGeom>
        </p:spPr>
      </p:pic>
      <p:sp>
        <p:nvSpPr>
          <p:cNvPr id="2" name="Slide Number Placeholder 1">
            <a:extLst>
              <a:ext uri="{FF2B5EF4-FFF2-40B4-BE49-F238E27FC236}">
                <a16:creationId xmlns:a16="http://schemas.microsoft.com/office/drawing/2014/main" id="{610019D1-8633-49F6-9F2C-7F602C61094E}"/>
              </a:ext>
            </a:extLst>
          </p:cNvPr>
          <p:cNvSpPr>
            <a:spLocks noGrp="1"/>
          </p:cNvSpPr>
          <p:nvPr>
            <p:ph type="sldNum" sz="quarter" idx="12"/>
          </p:nvPr>
        </p:nvSpPr>
        <p:spPr/>
        <p:txBody>
          <a:bodyPr/>
          <a:lstStyle/>
          <a:p>
            <a:fld id="{8D86A93F-2719-4548-87E7-E85D1738A043}" type="slidenum">
              <a:rPr lang="en-US" smtClean="0"/>
              <a:t>10</a:t>
            </a:fld>
            <a:endParaRPr lang="en-US" dirty="0"/>
          </a:p>
        </p:txBody>
      </p:sp>
      <p:sp>
        <p:nvSpPr>
          <p:cNvPr id="5" name="TextBox 4">
            <a:extLst>
              <a:ext uri="{FF2B5EF4-FFF2-40B4-BE49-F238E27FC236}">
                <a16:creationId xmlns:a16="http://schemas.microsoft.com/office/drawing/2014/main" id="{9C5D22B5-0FAA-4B71-B15C-E9EA032FE6C4}"/>
              </a:ext>
            </a:extLst>
          </p:cNvPr>
          <p:cNvSpPr txBox="1"/>
          <p:nvPr/>
        </p:nvSpPr>
        <p:spPr>
          <a:xfrm>
            <a:off x="4179244" y="2309233"/>
            <a:ext cx="2396359" cy="400110"/>
          </a:xfrm>
          <a:prstGeom prst="rect">
            <a:avLst/>
          </a:prstGeom>
          <a:noFill/>
        </p:spPr>
        <p:txBody>
          <a:bodyPr wrap="square" rtlCol="0">
            <a:spAutoFit/>
          </a:bodyPr>
          <a:lstStyle/>
          <a:p>
            <a:r>
              <a:rPr lang="en-US" sz="2000" b="1" dirty="0">
                <a:solidFill>
                  <a:srgbClr val="FF0000"/>
                </a:solidFill>
              </a:rPr>
              <a:t>Low-Low</a:t>
            </a:r>
          </a:p>
        </p:txBody>
      </p:sp>
      <p:sp>
        <p:nvSpPr>
          <p:cNvPr id="7" name="TextBox 6">
            <a:extLst>
              <a:ext uri="{FF2B5EF4-FFF2-40B4-BE49-F238E27FC236}">
                <a16:creationId xmlns:a16="http://schemas.microsoft.com/office/drawing/2014/main" id="{B3F29FFA-799F-4CFE-867B-46204DDEAC46}"/>
              </a:ext>
            </a:extLst>
          </p:cNvPr>
          <p:cNvSpPr txBox="1"/>
          <p:nvPr/>
        </p:nvSpPr>
        <p:spPr>
          <a:xfrm>
            <a:off x="6545455" y="2461634"/>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8" name="TextBox 7">
            <a:extLst>
              <a:ext uri="{FF2B5EF4-FFF2-40B4-BE49-F238E27FC236}">
                <a16:creationId xmlns:a16="http://schemas.microsoft.com/office/drawing/2014/main" id="{15717CC0-207F-4EC6-BEA5-FEAE571A4067}"/>
              </a:ext>
            </a:extLst>
          </p:cNvPr>
          <p:cNvSpPr txBox="1"/>
          <p:nvPr/>
        </p:nvSpPr>
        <p:spPr>
          <a:xfrm>
            <a:off x="1259582" y="3688855"/>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9" name="TextBox 8">
            <a:extLst>
              <a:ext uri="{FF2B5EF4-FFF2-40B4-BE49-F238E27FC236}">
                <a16:creationId xmlns:a16="http://schemas.microsoft.com/office/drawing/2014/main" id="{C38BA369-720F-4C27-AC6B-CC1379E382F5}"/>
              </a:ext>
            </a:extLst>
          </p:cNvPr>
          <p:cNvSpPr txBox="1"/>
          <p:nvPr/>
        </p:nvSpPr>
        <p:spPr>
          <a:xfrm>
            <a:off x="6673792" y="4226265"/>
            <a:ext cx="2396359" cy="400110"/>
          </a:xfrm>
          <a:prstGeom prst="rect">
            <a:avLst/>
          </a:prstGeom>
          <a:noFill/>
        </p:spPr>
        <p:txBody>
          <a:bodyPr wrap="square" rtlCol="0">
            <a:spAutoFit/>
          </a:bodyPr>
          <a:lstStyle/>
          <a:p>
            <a:r>
              <a:rPr lang="en-US" sz="2000" b="1" dirty="0">
                <a:solidFill>
                  <a:srgbClr val="FF0000"/>
                </a:solidFill>
              </a:rPr>
              <a:t>Low-Low</a:t>
            </a:r>
          </a:p>
        </p:txBody>
      </p:sp>
      <p:sp>
        <p:nvSpPr>
          <p:cNvPr id="10" name="TextBox 9">
            <a:extLst>
              <a:ext uri="{FF2B5EF4-FFF2-40B4-BE49-F238E27FC236}">
                <a16:creationId xmlns:a16="http://schemas.microsoft.com/office/drawing/2014/main" id="{16B4A8BB-EA05-456E-9C41-1CE9BBE00062}"/>
              </a:ext>
            </a:extLst>
          </p:cNvPr>
          <p:cNvSpPr txBox="1"/>
          <p:nvPr/>
        </p:nvSpPr>
        <p:spPr>
          <a:xfrm>
            <a:off x="8496231" y="2517781"/>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11" name="TextBox 10">
            <a:extLst>
              <a:ext uri="{FF2B5EF4-FFF2-40B4-BE49-F238E27FC236}">
                <a16:creationId xmlns:a16="http://schemas.microsoft.com/office/drawing/2014/main" id="{08144CB8-1F1E-48F8-B883-B3D32BFE5980}"/>
              </a:ext>
            </a:extLst>
          </p:cNvPr>
          <p:cNvSpPr txBox="1"/>
          <p:nvPr/>
        </p:nvSpPr>
        <p:spPr>
          <a:xfrm>
            <a:off x="3369118" y="3777087"/>
            <a:ext cx="2396359" cy="400110"/>
          </a:xfrm>
          <a:prstGeom prst="rect">
            <a:avLst/>
          </a:prstGeom>
          <a:noFill/>
        </p:spPr>
        <p:txBody>
          <a:bodyPr wrap="square" rtlCol="0">
            <a:spAutoFit/>
          </a:bodyPr>
          <a:lstStyle/>
          <a:p>
            <a:r>
              <a:rPr lang="en-US" sz="2000" b="1" dirty="0">
                <a:solidFill>
                  <a:srgbClr val="FF0000"/>
                </a:solidFill>
              </a:rPr>
              <a:t>Low-Low</a:t>
            </a:r>
          </a:p>
        </p:txBody>
      </p:sp>
      <p:sp>
        <p:nvSpPr>
          <p:cNvPr id="12" name="TextBox 11">
            <a:extLst>
              <a:ext uri="{FF2B5EF4-FFF2-40B4-BE49-F238E27FC236}">
                <a16:creationId xmlns:a16="http://schemas.microsoft.com/office/drawing/2014/main" id="{898C9B9C-7E57-40BD-A12D-73E6F25E166A}"/>
              </a:ext>
            </a:extLst>
          </p:cNvPr>
          <p:cNvSpPr txBox="1"/>
          <p:nvPr/>
        </p:nvSpPr>
        <p:spPr>
          <a:xfrm>
            <a:off x="5358339" y="985760"/>
            <a:ext cx="2396359" cy="400110"/>
          </a:xfrm>
          <a:prstGeom prst="rect">
            <a:avLst/>
          </a:prstGeom>
          <a:noFill/>
        </p:spPr>
        <p:txBody>
          <a:bodyPr wrap="square" rtlCol="0">
            <a:spAutoFit/>
          </a:bodyPr>
          <a:lstStyle/>
          <a:p>
            <a:r>
              <a:rPr lang="en-US" sz="2000" b="1" dirty="0">
                <a:solidFill>
                  <a:srgbClr val="0000FF"/>
                </a:solidFill>
              </a:rPr>
              <a:t>High-High</a:t>
            </a:r>
          </a:p>
        </p:txBody>
      </p:sp>
      <p:pic>
        <p:nvPicPr>
          <p:cNvPr id="13" name="Picture 12">
            <a:extLst>
              <a:ext uri="{FF2B5EF4-FFF2-40B4-BE49-F238E27FC236}">
                <a16:creationId xmlns:a16="http://schemas.microsoft.com/office/drawing/2014/main" id="{966F11AC-53CD-41DB-8F7D-F30A790A9344}"/>
              </a:ext>
            </a:extLst>
          </p:cNvPr>
          <p:cNvPicPr>
            <a:picLocks noChangeAspect="1"/>
          </p:cNvPicPr>
          <p:nvPr/>
        </p:nvPicPr>
        <p:blipFill>
          <a:blip r:embed="rId4"/>
          <a:stretch>
            <a:fillRect/>
          </a:stretch>
        </p:blipFill>
        <p:spPr>
          <a:xfrm>
            <a:off x="9234758" y="4610321"/>
            <a:ext cx="2732652" cy="763785"/>
          </a:xfrm>
          <a:prstGeom prst="rect">
            <a:avLst/>
          </a:prstGeom>
        </p:spPr>
      </p:pic>
      <p:sp>
        <p:nvSpPr>
          <p:cNvPr id="14" name="TextBox 13">
            <a:extLst>
              <a:ext uri="{FF2B5EF4-FFF2-40B4-BE49-F238E27FC236}">
                <a16:creationId xmlns:a16="http://schemas.microsoft.com/office/drawing/2014/main" id="{B8391C0E-DE17-4102-A645-F028EA0AD174}"/>
              </a:ext>
            </a:extLst>
          </p:cNvPr>
          <p:cNvSpPr txBox="1"/>
          <p:nvPr/>
        </p:nvSpPr>
        <p:spPr>
          <a:xfrm>
            <a:off x="10828421" y="4716380"/>
            <a:ext cx="2047261" cy="276999"/>
          </a:xfrm>
          <a:prstGeom prst="rect">
            <a:avLst/>
          </a:prstGeom>
          <a:noFill/>
        </p:spPr>
        <p:txBody>
          <a:bodyPr wrap="square" rtlCol="0">
            <a:spAutoFit/>
          </a:bodyPr>
          <a:lstStyle/>
          <a:p>
            <a:r>
              <a:rPr lang="en-US" sz="1200" i="1" dirty="0"/>
              <a:t>P-values</a:t>
            </a:r>
            <a:r>
              <a:rPr lang="en-US" sz="1200" dirty="0"/>
              <a:t> &lt; .05</a:t>
            </a:r>
          </a:p>
        </p:txBody>
      </p:sp>
      <p:sp>
        <p:nvSpPr>
          <p:cNvPr id="15" name="TextBox 14">
            <a:extLst>
              <a:ext uri="{FF2B5EF4-FFF2-40B4-BE49-F238E27FC236}">
                <a16:creationId xmlns:a16="http://schemas.microsoft.com/office/drawing/2014/main" id="{8CAC6899-1BA1-4C77-9E4E-9B54434F570A}"/>
              </a:ext>
            </a:extLst>
          </p:cNvPr>
          <p:cNvSpPr txBox="1"/>
          <p:nvPr/>
        </p:nvSpPr>
        <p:spPr>
          <a:xfrm>
            <a:off x="9480884" y="6368717"/>
            <a:ext cx="2047261" cy="276999"/>
          </a:xfrm>
          <a:prstGeom prst="rect">
            <a:avLst/>
          </a:prstGeom>
          <a:noFill/>
        </p:spPr>
        <p:txBody>
          <a:bodyPr wrap="square" rtlCol="0">
            <a:spAutoFit/>
          </a:bodyPr>
          <a:lstStyle/>
          <a:p>
            <a:r>
              <a:rPr lang="en-US" sz="1200" i="1" dirty="0"/>
              <a:t>P-values</a:t>
            </a:r>
            <a:r>
              <a:rPr lang="en-US" sz="1200" dirty="0"/>
              <a:t> &lt; .05</a:t>
            </a:r>
          </a:p>
        </p:txBody>
      </p:sp>
      <p:sp>
        <p:nvSpPr>
          <p:cNvPr id="16" name="TextBox 15">
            <a:extLst>
              <a:ext uri="{FF2B5EF4-FFF2-40B4-BE49-F238E27FC236}">
                <a16:creationId xmlns:a16="http://schemas.microsoft.com/office/drawing/2014/main" id="{852F165B-774C-4041-9092-554C599CC266}"/>
              </a:ext>
            </a:extLst>
          </p:cNvPr>
          <p:cNvSpPr txBox="1"/>
          <p:nvPr/>
        </p:nvSpPr>
        <p:spPr>
          <a:xfrm>
            <a:off x="585812" y="2132770"/>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17" name="TextBox 16">
            <a:extLst>
              <a:ext uri="{FF2B5EF4-FFF2-40B4-BE49-F238E27FC236}">
                <a16:creationId xmlns:a16="http://schemas.microsoft.com/office/drawing/2014/main" id="{998F23CD-A7FB-4E83-B1AB-F39CAEEE1924}"/>
              </a:ext>
            </a:extLst>
          </p:cNvPr>
          <p:cNvSpPr txBox="1"/>
          <p:nvPr/>
        </p:nvSpPr>
        <p:spPr>
          <a:xfrm>
            <a:off x="465497" y="761170"/>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18" name="TextBox 17">
            <a:extLst>
              <a:ext uri="{FF2B5EF4-FFF2-40B4-BE49-F238E27FC236}">
                <a16:creationId xmlns:a16="http://schemas.microsoft.com/office/drawing/2014/main" id="{E31DC6A3-73AC-4EEE-A2AA-10BDF60E7F8B}"/>
              </a:ext>
            </a:extLst>
          </p:cNvPr>
          <p:cNvSpPr txBox="1"/>
          <p:nvPr/>
        </p:nvSpPr>
        <p:spPr>
          <a:xfrm>
            <a:off x="2583055" y="1563276"/>
            <a:ext cx="2396359" cy="400110"/>
          </a:xfrm>
          <a:prstGeom prst="rect">
            <a:avLst/>
          </a:prstGeom>
          <a:noFill/>
        </p:spPr>
        <p:txBody>
          <a:bodyPr wrap="square" rtlCol="0">
            <a:spAutoFit/>
          </a:bodyPr>
          <a:lstStyle/>
          <a:p>
            <a:r>
              <a:rPr lang="en-US" sz="2000" b="1" dirty="0">
                <a:solidFill>
                  <a:srgbClr val="FF0000"/>
                </a:solidFill>
              </a:rPr>
              <a:t>Low-Low</a:t>
            </a:r>
          </a:p>
        </p:txBody>
      </p:sp>
      <p:sp>
        <p:nvSpPr>
          <p:cNvPr id="19" name="TextBox 18">
            <a:extLst>
              <a:ext uri="{FF2B5EF4-FFF2-40B4-BE49-F238E27FC236}">
                <a16:creationId xmlns:a16="http://schemas.microsoft.com/office/drawing/2014/main" id="{91F595D1-5319-4F29-8ADC-1B75E8676991}"/>
              </a:ext>
            </a:extLst>
          </p:cNvPr>
          <p:cNvSpPr txBox="1"/>
          <p:nvPr/>
        </p:nvSpPr>
        <p:spPr>
          <a:xfrm>
            <a:off x="1949391" y="2806539"/>
            <a:ext cx="2396359" cy="400110"/>
          </a:xfrm>
          <a:prstGeom prst="rect">
            <a:avLst/>
          </a:prstGeom>
          <a:noFill/>
        </p:spPr>
        <p:txBody>
          <a:bodyPr wrap="square" rtlCol="0">
            <a:spAutoFit/>
          </a:bodyPr>
          <a:lstStyle/>
          <a:p>
            <a:r>
              <a:rPr lang="en-US" sz="2000" b="1" dirty="0">
                <a:solidFill>
                  <a:srgbClr val="FF0000"/>
                </a:solidFill>
              </a:rPr>
              <a:t>Low-Low</a:t>
            </a:r>
          </a:p>
        </p:txBody>
      </p:sp>
      <p:sp>
        <p:nvSpPr>
          <p:cNvPr id="20" name="TextBox 19">
            <a:extLst>
              <a:ext uri="{FF2B5EF4-FFF2-40B4-BE49-F238E27FC236}">
                <a16:creationId xmlns:a16="http://schemas.microsoft.com/office/drawing/2014/main" id="{206A8FC6-9F03-4502-B71A-9FC8AADEE1F8}"/>
              </a:ext>
            </a:extLst>
          </p:cNvPr>
          <p:cNvSpPr txBox="1"/>
          <p:nvPr/>
        </p:nvSpPr>
        <p:spPr>
          <a:xfrm>
            <a:off x="7957159" y="4627317"/>
            <a:ext cx="2396359" cy="400110"/>
          </a:xfrm>
          <a:prstGeom prst="rect">
            <a:avLst/>
          </a:prstGeom>
          <a:noFill/>
        </p:spPr>
        <p:txBody>
          <a:bodyPr wrap="square" rtlCol="0">
            <a:spAutoFit/>
          </a:bodyPr>
          <a:lstStyle/>
          <a:p>
            <a:r>
              <a:rPr lang="en-US" sz="2000" b="1" dirty="0">
                <a:solidFill>
                  <a:srgbClr val="FF0000"/>
                </a:solidFill>
              </a:rPr>
              <a:t>Low-Low</a:t>
            </a:r>
          </a:p>
        </p:txBody>
      </p:sp>
      <p:sp>
        <p:nvSpPr>
          <p:cNvPr id="21" name="TextBox 20">
            <a:extLst>
              <a:ext uri="{FF2B5EF4-FFF2-40B4-BE49-F238E27FC236}">
                <a16:creationId xmlns:a16="http://schemas.microsoft.com/office/drawing/2014/main" id="{2914FA09-D4D8-4173-A558-FD64CB4F6695}"/>
              </a:ext>
            </a:extLst>
          </p:cNvPr>
          <p:cNvSpPr txBox="1"/>
          <p:nvPr/>
        </p:nvSpPr>
        <p:spPr>
          <a:xfrm>
            <a:off x="4740717" y="4234285"/>
            <a:ext cx="2396359" cy="400110"/>
          </a:xfrm>
          <a:prstGeom prst="rect">
            <a:avLst/>
          </a:prstGeom>
          <a:noFill/>
        </p:spPr>
        <p:txBody>
          <a:bodyPr wrap="square" rtlCol="0">
            <a:spAutoFit/>
          </a:bodyPr>
          <a:lstStyle/>
          <a:p>
            <a:r>
              <a:rPr lang="en-US" sz="2000" b="1" dirty="0">
                <a:solidFill>
                  <a:srgbClr val="FF0000"/>
                </a:solidFill>
              </a:rPr>
              <a:t>Low-Low</a:t>
            </a:r>
          </a:p>
        </p:txBody>
      </p:sp>
      <p:sp>
        <p:nvSpPr>
          <p:cNvPr id="22" name="TextBox 21">
            <a:extLst>
              <a:ext uri="{FF2B5EF4-FFF2-40B4-BE49-F238E27FC236}">
                <a16:creationId xmlns:a16="http://schemas.microsoft.com/office/drawing/2014/main" id="{82DCBBF3-730C-4404-983F-E22574575A7A}"/>
              </a:ext>
            </a:extLst>
          </p:cNvPr>
          <p:cNvSpPr txBox="1"/>
          <p:nvPr/>
        </p:nvSpPr>
        <p:spPr>
          <a:xfrm>
            <a:off x="7860906" y="3295823"/>
            <a:ext cx="2396359" cy="400110"/>
          </a:xfrm>
          <a:prstGeom prst="rect">
            <a:avLst/>
          </a:prstGeom>
          <a:noFill/>
        </p:spPr>
        <p:txBody>
          <a:bodyPr wrap="square" rtlCol="0">
            <a:spAutoFit/>
          </a:bodyPr>
          <a:lstStyle/>
          <a:p>
            <a:r>
              <a:rPr lang="en-US" sz="2000" b="1" dirty="0">
                <a:solidFill>
                  <a:srgbClr val="FF0000"/>
                </a:solidFill>
              </a:rPr>
              <a:t>Low-Low</a:t>
            </a:r>
          </a:p>
        </p:txBody>
      </p:sp>
      <p:sp>
        <p:nvSpPr>
          <p:cNvPr id="23" name="TextBox 22">
            <a:extLst>
              <a:ext uri="{FF2B5EF4-FFF2-40B4-BE49-F238E27FC236}">
                <a16:creationId xmlns:a16="http://schemas.microsoft.com/office/drawing/2014/main" id="{67AA1E97-5F83-49B0-98FE-28677F7A7282}"/>
              </a:ext>
            </a:extLst>
          </p:cNvPr>
          <p:cNvSpPr txBox="1"/>
          <p:nvPr/>
        </p:nvSpPr>
        <p:spPr>
          <a:xfrm>
            <a:off x="8117580" y="5573802"/>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24" name="TextBox 23">
            <a:extLst>
              <a:ext uri="{FF2B5EF4-FFF2-40B4-BE49-F238E27FC236}">
                <a16:creationId xmlns:a16="http://schemas.microsoft.com/office/drawing/2014/main" id="{1A6FF59E-BA9D-4794-AC37-16510003453F}"/>
              </a:ext>
            </a:extLst>
          </p:cNvPr>
          <p:cNvSpPr txBox="1"/>
          <p:nvPr/>
        </p:nvSpPr>
        <p:spPr>
          <a:xfrm>
            <a:off x="10275244" y="2405486"/>
            <a:ext cx="2396359" cy="400110"/>
          </a:xfrm>
          <a:prstGeom prst="rect">
            <a:avLst/>
          </a:prstGeom>
          <a:noFill/>
        </p:spPr>
        <p:txBody>
          <a:bodyPr wrap="square" rtlCol="0">
            <a:spAutoFit/>
          </a:bodyPr>
          <a:lstStyle/>
          <a:p>
            <a:r>
              <a:rPr lang="en-US" sz="2000" b="1" dirty="0">
                <a:solidFill>
                  <a:srgbClr val="0000FF"/>
                </a:solidFill>
              </a:rPr>
              <a:t>High-High</a:t>
            </a:r>
          </a:p>
        </p:txBody>
      </p:sp>
      <p:sp>
        <p:nvSpPr>
          <p:cNvPr id="25" name="TextBox 24">
            <a:extLst>
              <a:ext uri="{FF2B5EF4-FFF2-40B4-BE49-F238E27FC236}">
                <a16:creationId xmlns:a16="http://schemas.microsoft.com/office/drawing/2014/main" id="{3ED98372-7BA7-45F7-8568-E360448091C7}"/>
              </a:ext>
            </a:extLst>
          </p:cNvPr>
          <p:cNvSpPr txBox="1"/>
          <p:nvPr/>
        </p:nvSpPr>
        <p:spPr>
          <a:xfrm>
            <a:off x="3337033" y="3071234"/>
            <a:ext cx="2396359" cy="400110"/>
          </a:xfrm>
          <a:prstGeom prst="rect">
            <a:avLst/>
          </a:prstGeom>
          <a:noFill/>
        </p:spPr>
        <p:txBody>
          <a:bodyPr wrap="square" rtlCol="0">
            <a:spAutoFit/>
          </a:bodyPr>
          <a:lstStyle/>
          <a:p>
            <a:r>
              <a:rPr lang="en-US" sz="2000" b="1" dirty="0">
                <a:solidFill>
                  <a:srgbClr val="0000FF"/>
                </a:solidFill>
              </a:rPr>
              <a:t>High-High</a:t>
            </a:r>
          </a:p>
        </p:txBody>
      </p:sp>
    </p:spTree>
    <p:extLst>
      <p:ext uri="{BB962C8B-B14F-4D97-AF65-F5344CB8AC3E}">
        <p14:creationId xmlns:p14="http://schemas.microsoft.com/office/powerpoint/2010/main" val="44257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000" fill="hold"/>
                                        <p:tgtEl>
                                          <p:spTgt spid="18"/>
                                        </p:tgtEl>
                                        <p:attrNameLst>
                                          <p:attrName>ppt_x</p:attrName>
                                        </p:attrNameLst>
                                      </p:cBhvr>
                                      <p:tavLst>
                                        <p:tav tm="0">
                                          <p:val>
                                            <p:strVal val="#ppt_x"/>
                                          </p:val>
                                        </p:tav>
                                        <p:tav tm="100000">
                                          <p:val>
                                            <p:strVal val="#ppt_x"/>
                                          </p:val>
                                        </p:tav>
                                      </p:tavLst>
                                    </p:anim>
                                    <p:anim calcmode="lin" valueType="num">
                                      <p:cBhvr additive="base">
                                        <p:cTn id="8" dur="2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000" fill="hold"/>
                                        <p:tgtEl>
                                          <p:spTgt spid="5"/>
                                        </p:tgtEl>
                                        <p:attrNameLst>
                                          <p:attrName>ppt_x</p:attrName>
                                        </p:attrNameLst>
                                      </p:cBhvr>
                                      <p:tavLst>
                                        <p:tav tm="0">
                                          <p:val>
                                            <p:strVal val="#ppt_x"/>
                                          </p:val>
                                        </p:tav>
                                        <p:tav tm="100000">
                                          <p:val>
                                            <p:strVal val="#ppt_x"/>
                                          </p:val>
                                        </p:tav>
                                      </p:tavLst>
                                    </p:anim>
                                    <p:anim calcmode="lin" valueType="num">
                                      <p:cBhvr additive="base">
                                        <p:cTn id="12" dur="2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ppt_x"/>
                                          </p:val>
                                        </p:tav>
                                        <p:tav tm="100000">
                                          <p:val>
                                            <p:strVal val="#ppt_x"/>
                                          </p:val>
                                        </p:tav>
                                      </p:tavLst>
                                    </p:anim>
                                    <p:anim calcmode="lin" valueType="num">
                                      <p:cBhvr additive="base">
                                        <p:cTn id="16" dur="20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2000" fill="hold"/>
                                        <p:tgtEl>
                                          <p:spTgt spid="11"/>
                                        </p:tgtEl>
                                        <p:attrNameLst>
                                          <p:attrName>ppt_x</p:attrName>
                                        </p:attrNameLst>
                                      </p:cBhvr>
                                      <p:tavLst>
                                        <p:tav tm="0">
                                          <p:val>
                                            <p:strVal val="#ppt_x"/>
                                          </p:val>
                                        </p:tav>
                                        <p:tav tm="100000">
                                          <p:val>
                                            <p:strVal val="#ppt_x"/>
                                          </p:val>
                                        </p:tav>
                                      </p:tavLst>
                                    </p:anim>
                                    <p:anim calcmode="lin" valueType="num">
                                      <p:cBhvr additive="base">
                                        <p:cTn id="20" dur="20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2000" fill="hold"/>
                                        <p:tgtEl>
                                          <p:spTgt spid="21"/>
                                        </p:tgtEl>
                                        <p:attrNameLst>
                                          <p:attrName>ppt_x</p:attrName>
                                        </p:attrNameLst>
                                      </p:cBhvr>
                                      <p:tavLst>
                                        <p:tav tm="0">
                                          <p:val>
                                            <p:strVal val="#ppt_x"/>
                                          </p:val>
                                        </p:tav>
                                        <p:tav tm="100000">
                                          <p:val>
                                            <p:strVal val="#ppt_x"/>
                                          </p:val>
                                        </p:tav>
                                      </p:tavLst>
                                    </p:anim>
                                    <p:anim calcmode="lin" valueType="num">
                                      <p:cBhvr additive="base">
                                        <p:cTn id="24" dur="20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2000" fill="hold"/>
                                        <p:tgtEl>
                                          <p:spTgt spid="9"/>
                                        </p:tgtEl>
                                        <p:attrNameLst>
                                          <p:attrName>ppt_x</p:attrName>
                                        </p:attrNameLst>
                                      </p:cBhvr>
                                      <p:tavLst>
                                        <p:tav tm="0">
                                          <p:val>
                                            <p:strVal val="#ppt_x"/>
                                          </p:val>
                                        </p:tav>
                                        <p:tav tm="100000">
                                          <p:val>
                                            <p:strVal val="#ppt_x"/>
                                          </p:val>
                                        </p:tav>
                                      </p:tavLst>
                                    </p:anim>
                                    <p:anim calcmode="lin" valueType="num">
                                      <p:cBhvr additive="base">
                                        <p:cTn id="28" dur="20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2000" fill="hold"/>
                                        <p:tgtEl>
                                          <p:spTgt spid="22"/>
                                        </p:tgtEl>
                                        <p:attrNameLst>
                                          <p:attrName>ppt_x</p:attrName>
                                        </p:attrNameLst>
                                      </p:cBhvr>
                                      <p:tavLst>
                                        <p:tav tm="0">
                                          <p:val>
                                            <p:strVal val="#ppt_x"/>
                                          </p:val>
                                        </p:tav>
                                        <p:tav tm="100000">
                                          <p:val>
                                            <p:strVal val="#ppt_x"/>
                                          </p:val>
                                        </p:tav>
                                      </p:tavLst>
                                    </p:anim>
                                    <p:anim calcmode="lin" valueType="num">
                                      <p:cBhvr additive="base">
                                        <p:cTn id="32" dur="20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2000" fill="hold"/>
                                        <p:tgtEl>
                                          <p:spTgt spid="20"/>
                                        </p:tgtEl>
                                        <p:attrNameLst>
                                          <p:attrName>ppt_x</p:attrName>
                                        </p:attrNameLst>
                                      </p:cBhvr>
                                      <p:tavLst>
                                        <p:tav tm="0">
                                          <p:val>
                                            <p:strVal val="#ppt_x"/>
                                          </p:val>
                                        </p:tav>
                                        <p:tav tm="100000">
                                          <p:val>
                                            <p:strVal val="#ppt_x"/>
                                          </p:val>
                                        </p:tav>
                                      </p:tavLst>
                                    </p:anim>
                                    <p:anim calcmode="lin" valueType="num">
                                      <p:cBhvr additive="base">
                                        <p:cTn id="36" dur="2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heel(1)">
                                      <p:cBhvr>
                                        <p:cTn id="41" dur="2000"/>
                                        <p:tgtEl>
                                          <p:spTgt spid="17"/>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heel(1)">
                                      <p:cBhvr>
                                        <p:cTn id="44" dur="2000"/>
                                        <p:tgtEl>
                                          <p:spTgt spid="16"/>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heel(1)">
                                      <p:cBhvr>
                                        <p:cTn id="47" dur="2000"/>
                                        <p:tgtEl>
                                          <p:spTgt spid="12"/>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heel(1)">
                                      <p:cBhvr>
                                        <p:cTn id="50" dur="2000"/>
                                        <p:tgtEl>
                                          <p:spTgt spid="8"/>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heel(1)">
                                      <p:cBhvr>
                                        <p:cTn id="53" dur="2000"/>
                                        <p:tgtEl>
                                          <p:spTgt spid="25"/>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2000"/>
                                        <p:tgtEl>
                                          <p:spTgt spid="7"/>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heel(1)">
                                      <p:cBhvr>
                                        <p:cTn id="59" dur="2000"/>
                                        <p:tgtEl>
                                          <p:spTgt spid="10"/>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heel(1)">
                                      <p:cBhvr>
                                        <p:cTn id="62" dur="2000"/>
                                        <p:tgtEl>
                                          <p:spTgt spid="24"/>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heel(1)">
                                      <p:cBhvr>
                                        <p:cTn id="65"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6" grpId="0"/>
      <p:bldP spid="17" grpId="0"/>
      <p:bldP spid="18" grpId="0"/>
      <p:bldP spid="19" grpId="0"/>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5716124-4749-4418-8135-F5AA05377FC6}"/>
              </a:ext>
            </a:extLst>
          </p:cNvPr>
          <p:cNvCxnSpPr>
            <a:cxnSpLocks/>
          </p:cNvCxnSpPr>
          <p:nvPr/>
        </p:nvCxnSpPr>
        <p:spPr>
          <a:xfrm>
            <a:off x="6103758" y="154380"/>
            <a:ext cx="0" cy="390698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8CC293-7967-4196-A25D-24B517CF6CCB}"/>
              </a:ext>
            </a:extLst>
          </p:cNvPr>
          <p:cNvSpPr txBox="1"/>
          <p:nvPr/>
        </p:nvSpPr>
        <p:spPr>
          <a:xfrm>
            <a:off x="0" y="141667"/>
            <a:ext cx="6079524" cy="523220"/>
          </a:xfrm>
          <a:prstGeom prst="rect">
            <a:avLst/>
          </a:prstGeom>
          <a:noFill/>
        </p:spPr>
        <p:txBody>
          <a:bodyPr wrap="square" rtlCol="0">
            <a:spAutoFit/>
          </a:bodyPr>
          <a:lstStyle/>
          <a:p>
            <a:pPr algn="ctr"/>
            <a:r>
              <a:rPr lang="en-US" sz="2800" b="1" dirty="0">
                <a:latin typeface="+mj-lt"/>
              </a:rPr>
              <a:t>Intermediate Needs and Supports</a:t>
            </a:r>
          </a:p>
        </p:txBody>
      </p:sp>
      <p:sp>
        <p:nvSpPr>
          <p:cNvPr id="6" name="TextBox 5">
            <a:extLst>
              <a:ext uri="{FF2B5EF4-FFF2-40B4-BE49-F238E27FC236}">
                <a16:creationId xmlns:a16="http://schemas.microsoft.com/office/drawing/2014/main" id="{23B6AC54-EA5F-4AE0-87AA-1CB421DF5C65}"/>
              </a:ext>
            </a:extLst>
          </p:cNvPr>
          <p:cNvSpPr txBox="1"/>
          <p:nvPr/>
        </p:nvSpPr>
        <p:spPr>
          <a:xfrm>
            <a:off x="6069228" y="154546"/>
            <a:ext cx="6122772" cy="523220"/>
          </a:xfrm>
          <a:prstGeom prst="rect">
            <a:avLst/>
          </a:prstGeom>
          <a:noFill/>
        </p:spPr>
        <p:txBody>
          <a:bodyPr wrap="square">
            <a:spAutoFit/>
          </a:bodyPr>
          <a:lstStyle/>
          <a:p>
            <a:pPr algn="ctr"/>
            <a:r>
              <a:rPr lang="en-US" sz="2800" b="1" i="0" u="none" strike="noStrike" baseline="0" dirty="0">
                <a:solidFill>
                  <a:srgbClr val="000000"/>
                </a:solidFill>
                <a:latin typeface="+mj-lt"/>
              </a:rPr>
              <a:t>Long-Term Needs and Supports </a:t>
            </a:r>
          </a:p>
        </p:txBody>
      </p:sp>
      <p:pic>
        <p:nvPicPr>
          <p:cNvPr id="16" name="Graphic 15" descr="Wireless router outline">
            <a:extLst>
              <a:ext uri="{FF2B5EF4-FFF2-40B4-BE49-F238E27FC236}">
                <a16:creationId xmlns:a16="http://schemas.microsoft.com/office/drawing/2014/main" id="{F6EFA69E-D655-4A47-AB04-94983BDCA4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607" y="949168"/>
            <a:ext cx="1120347" cy="1120347"/>
          </a:xfrm>
          <a:prstGeom prst="rect">
            <a:avLst/>
          </a:prstGeom>
        </p:spPr>
      </p:pic>
      <p:sp>
        <p:nvSpPr>
          <p:cNvPr id="17" name="TextBox 16">
            <a:extLst>
              <a:ext uri="{FF2B5EF4-FFF2-40B4-BE49-F238E27FC236}">
                <a16:creationId xmlns:a16="http://schemas.microsoft.com/office/drawing/2014/main" id="{BDDED146-1F52-48FB-AC69-2A6913191AEA}"/>
              </a:ext>
            </a:extLst>
          </p:cNvPr>
          <p:cNvSpPr txBox="1"/>
          <p:nvPr/>
        </p:nvSpPr>
        <p:spPr>
          <a:xfrm>
            <a:off x="1780336" y="1000156"/>
            <a:ext cx="3682314" cy="1015663"/>
          </a:xfrm>
          <a:prstGeom prst="rect">
            <a:avLst/>
          </a:prstGeom>
          <a:noFill/>
        </p:spPr>
        <p:txBody>
          <a:bodyPr wrap="square" rtlCol="0">
            <a:spAutoFit/>
          </a:bodyPr>
          <a:lstStyle/>
          <a:p>
            <a:r>
              <a:rPr lang="en-US" sz="2000" b="1" dirty="0"/>
              <a:t>Internet Connectivity: </a:t>
            </a:r>
          </a:p>
          <a:p>
            <a:r>
              <a:rPr lang="en-US" sz="2000" dirty="0"/>
              <a:t>Reliable broadband technology and affordable cost for the public</a:t>
            </a:r>
          </a:p>
        </p:txBody>
      </p:sp>
      <p:pic>
        <p:nvPicPr>
          <p:cNvPr id="19" name="Graphic 18" descr="Remote learning language with solid fill">
            <a:extLst>
              <a:ext uri="{FF2B5EF4-FFF2-40B4-BE49-F238E27FC236}">
                <a16:creationId xmlns:a16="http://schemas.microsoft.com/office/drawing/2014/main" id="{1E0A42F2-3D35-43B0-9D24-C567738DE5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8343" y="2531059"/>
            <a:ext cx="1019432" cy="1019432"/>
          </a:xfrm>
          <a:prstGeom prst="rect">
            <a:avLst/>
          </a:prstGeom>
        </p:spPr>
      </p:pic>
      <p:sp>
        <p:nvSpPr>
          <p:cNvPr id="20" name="TextBox 19">
            <a:extLst>
              <a:ext uri="{FF2B5EF4-FFF2-40B4-BE49-F238E27FC236}">
                <a16:creationId xmlns:a16="http://schemas.microsoft.com/office/drawing/2014/main" id="{51C29BFF-7B7C-43C9-9284-9D4670C71629}"/>
              </a:ext>
            </a:extLst>
          </p:cNvPr>
          <p:cNvSpPr txBox="1"/>
          <p:nvPr/>
        </p:nvSpPr>
        <p:spPr>
          <a:xfrm>
            <a:off x="1826546" y="2361894"/>
            <a:ext cx="4065373" cy="1938992"/>
          </a:xfrm>
          <a:prstGeom prst="rect">
            <a:avLst/>
          </a:prstGeom>
          <a:noFill/>
        </p:spPr>
        <p:txBody>
          <a:bodyPr wrap="square" rtlCol="0">
            <a:spAutoFit/>
          </a:bodyPr>
          <a:lstStyle/>
          <a:p>
            <a:r>
              <a:rPr lang="en-US" sz="2000" b="1" dirty="0"/>
              <a:t>Encourage adoption &amp; usage: </a:t>
            </a:r>
          </a:p>
          <a:p>
            <a:r>
              <a:rPr lang="en-US" sz="2000" dirty="0"/>
              <a:t>Multi-mode options for learning and access of information</a:t>
            </a:r>
          </a:p>
          <a:p>
            <a:endParaRPr lang="en-US" sz="2000" dirty="0"/>
          </a:p>
          <a:p>
            <a:r>
              <a:rPr lang="en-US" sz="2000" dirty="0"/>
              <a:t>Flexible content for equipment types, bandwidth, speed options </a:t>
            </a:r>
          </a:p>
        </p:txBody>
      </p:sp>
      <p:pic>
        <p:nvPicPr>
          <p:cNvPr id="26" name="Graphic 25" descr="Brain in head outline">
            <a:extLst>
              <a:ext uri="{FF2B5EF4-FFF2-40B4-BE49-F238E27FC236}">
                <a16:creationId xmlns:a16="http://schemas.microsoft.com/office/drawing/2014/main" id="{B93A86C4-F18F-40BA-968F-FB4E63B618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5017" y="1103709"/>
            <a:ext cx="914400" cy="914400"/>
          </a:xfrm>
          <a:prstGeom prst="rect">
            <a:avLst/>
          </a:prstGeom>
        </p:spPr>
      </p:pic>
      <p:sp>
        <p:nvSpPr>
          <p:cNvPr id="27" name="TextBox 26">
            <a:extLst>
              <a:ext uri="{FF2B5EF4-FFF2-40B4-BE49-F238E27FC236}">
                <a16:creationId xmlns:a16="http://schemas.microsoft.com/office/drawing/2014/main" id="{905202BB-497A-418B-AD25-065F433DF96A}"/>
              </a:ext>
            </a:extLst>
          </p:cNvPr>
          <p:cNvSpPr txBox="1"/>
          <p:nvPr/>
        </p:nvSpPr>
        <p:spPr>
          <a:xfrm>
            <a:off x="7554656" y="910612"/>
            <a:ext cx="4475979" cy="1323439"/>
          </a:xfrm>
          <a:prstGeom prst="rect">
            <a:avLst/>
          </a:prstGeom>
          <a:noFill/>
        </p:spPr>
        <p:txBody>
          <a:bodyPr wrap="square" rtlCol="0">
            <a:spAutoFit/>
          </a:bodyPr>
          <a:lstStyle/>
          <a:p>
            <a:r>
              <a:rPr lang="en-US" sz="2000" b="1" dirty="0"/>
              <a:t>Training and Knowledge Sharing:</a:t>
            </a:r>
          </a:p>
          <a:p>
            <a:r>
              <a:rPr lang="en-US" sz="2000" dirty="0"/>
              <a:t>Training for children beyond classroom</a:t>
            </a:r>
          </a:p>
          <a:p>
            <a:r>
              <a:rPr lang="en-US" sz="2000" dirty="0"/>
              <a:t>Upskilling for adults </a:t>
            </a:r>
          </a:p>
          <a:p>
            <a:r>
              <a:rPr lang="en-US" sz="2000" dirty="0"/>
              <a:t>Information and knowledge sharing</a:t>
            </a:r>
          </a:p>
        </p:txBody>
      </p:sp>
      <p:sp>
        <p:nvSpPr>
          <p:cNvPr id="29" name="Arrow: Left-Right 28">
            <a:extLst>
              <a:ext uri="{FF2B5EF4-FFF2-40B4-BE49-F238E27FC236}">
                <a16:creationId xmlns:a16="http://schemas.microsoft.com/office/drawing/2014/main" id="{8A75BA6D-BB99-4A50-AB3E-3F35F0B3BADA}"/>
              </a:ext>
            </a:extLst>
          </p:cNvPr>
          <p:cNvSpPr/>
          <p:nvPr/>
        </p:nvSpPr>
        <p:spPr>
          <a:xfrm>
            <a:off x="611725" y="4858871"/>
            <a:ext cx="11165983" cy="1645920"/>
          </a:xfrm>
          <a:prstGeom prst="leftRightArrow">
            <a:avLst>
              <a:gd name="adj1" fmla="val 57547"/>
              <a:gd name="adj2" fmla="val 50000"/>
            </a:avLst>
          </a:prstGeom>
        </p:spPr>
        <p:style>
          <a:lnRef idx="2">
            <a:schemeClr val="accent6"/>
          </a:lnRef>
          <a:fillRef idx="1">
            <a:schemeClr val="lt1"/>
          </a:fillRef>
          <a:effectRef idx="0">
            <a:schemeClr val="accent6"/>
          </a:effectRef>
          <a:fontRef idx="minor">
            <a:schemeClr val="dk1"/>
          </a:fontRef>
        </p:style>
        <p:txBody>
          <a:bodyPr rtlCol="0" anchor="b"/>
          <a:lstStyle/>
          <a:p>
            <a:pPr algn="ctr"/>
            <a:endParaRPr lang="en-US" b="1" dirty="0"/>
          </a:p>
          <a:p>
            <a:pPr algn="ctr"/>
            <a:r>
              <a:rPr lang="en-US" sz="2800" b="1" dirty="0">
                <a:latin typeface="+mj-lt"/>
              </a:rPr>
              <a:t>Leverage on </a:t>
            </a:r>
            <a:r>
              <a:rPr lang="en-US" sz="2800" dirty="0">
                <a:latin typeface="+mj-lt"/>
              </a:rPr>
              <a:t>existing social structure</a:t>
            </a:r>
            <a:endParaRPr lang="en-US" sz="2800" b="1" dirty="0">
              <a:latin typeface="+mj-lt"/>
            </a:endParaRPr>
          </a:p>
          <a:p>
            <a:pPr algn="ctr"/>
            <a:r>
              <a:rPr lang="en-US" sz="2800" b="1" dirty="0">
                <a:latin typeface="+mj-lt"/>
              </a:rPr>
              <a:t>Understand </a:t>
            </a:r>
            <a:r>
              <a:rPr lang="en-US" sz="2800" dirty="0">
                <a:latin typeface="+mj-lt"/>
              </a:rPr>
              <a:t>how</a:t>
            </a:r>
            <a:r>
              <a:rPr lang="en-US" sz="2800" b="1" dirty="0">
                <a:latin typeface="+mj-lt"/>
              </a:rPr>
              <a:t> </a:t>
            </a:r>
            <a:r>
              <a:rPr lang="en-US" sz="2800" dirty="0">
                <a:latin typeface="+mj-lt"/>
              </a:rPr>
              <a:t>culture, attitudes, beliefs &amp; mindsets play a role</a:t>
            </a:r>
            <a:endParaRPr lang="en-US" dirty="0">
              <a:latin typeface="+mj-lt"/>
            </a:endParaRPr>
          </a:p>
        </p:txBody>
      </p:sp>
      <p:sp>
        <p:nvSpPr>
          <p:cNvPr id="30" name="TextBox 29">
            <a:extLst>
              <a:ext uri="{FF2B5EF4-FFF2-40B4-BE49-F238E27FC236}">
                <a16:creationId xmlns:a16="http://schemas.microsoft.com/office/drawing/2014/main" id="{AFF623FC-31B5-47D8-B8D7-9E9C086C2E02}"/>
              </a:ext>
            </a:extLst>
          </p:cNvPr>
          <p:cNvSpPr txBox="1"/>
          <p:nvPr/>
        </p:nvSpPr>
        <p:spPr>
          <a:xfrm>
            <a:off x="627530" y="4567924"/>
            <a:ext cx="11045525" cy="461665"/>
          </a:xfrm>
          <a:prstGeom prst="rect">
            <a:avLst/>
          </a:prstGeom>
          <a:noFill/>
        </p:spPr>
        <p:txBody>
          <a:bodyPr wrap="square" rtlCol="0">
            <a:spAutoFit/>
          </a:bodyPr>
          <a:lstStyle/>
          <a:p>
            <a:pPr algn="ctr"/>
            <a:r>
              <a:rPr lang="en-US" sz="2400" b="1" dirty="0">
                <a:latin typeface="+mj-lt"/>
              </a:rPr>
              <a:t>Utilize SDO measure for progress monitoring, evaluation, and improvement</a:t>
            </a:r>
          </a:p>
        </p:txBody>
      </p:sp>
      <p:sp>
        <p:nvSpPr>
          <p:cNvPr id="18" name="TextBox 17">
            <a:extLst>
              <a:ext uri="{FF2B5EF4-FFF2-40B4-BE49-F238E27FC236}">
                <a16:creationId xmlns:a16="http://schemas.microsoft.com/office/drawing/2014/main" id="{8EEFE07C-6F84-42E5-AC30-094D58AAB939}"/>
              </a:ext>
            </a:extLst>
          </p:cNvPr>
          <p:cNvSpPr txBox="1"/>
          <p:nvPr/>
        </p:nvSpPr>
        <p:spPr>
          <a:xfrm>
            <a:off x="7546623" y="2534157"/>
            <a:ext cx="4252293" cy="1354217"/>
          </a:xfrm>
          <a:prstGeom prst="rect">
            <a:avLst/>
          </a:prstGeom>
          <a:noFill/>
        </p:spPr>
        <p:txBody>
          <a:bodyPr wrap="square" rtlCol="0">
            <a:spAutoFit/>
          </a:bodyPr>
          <a:lstStyle/>
          <a:p>
            <a:r>
              <a:rPr lang="en-US" sz="2400" b="1" dirty="0"/>
              <a:t>Maintenance </a:t>
            </a:r>
          </a:p>
          <a:p>
            <a:r>
              <a:rPr lang="en-US" sz="2000" dirty="0"/>
              <a:t>Infrastructure and technology</a:t>
            </a:r>
          </a:p>
          <a:p>
            <a:r>
              <a:rPr lang="en-US" sz="2000" dirty="0"/>
              <a:t>Human capital </a:t>
            </a:r>
          </a:p>
          <a:p>
            <a:endParaRPr lang="en-US" dirty="0"/>
          </a:p>
        </p:txBody>
      </p:sp>
      <p:pic>
        <p:nvPicPr>
          <p:cNvPr id="21" name="Graphic 20" descr="Wireless router outline">
            <a:extLst>
              <a:ext uri="{FF2B5EF4-FFF2-40B4-BE49-F238E27FC236}">
                <a16:creationId xmlns:a16="http://schemas.microsoft.com/office/drawing/2014/main" id="{7857825D-A6E6-4E1E-A489-A10B442F0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8419" y="2589709"/>
            <a:ext cx="1120347" cy="1120347"/>
          </a:xfrm>
          <a:prstGeom prst="rect">
            <a:avLst/>
          </a:prstGeom>
        </p:spPr>
      </p:pic>
    </p:spTree>
    <p:extLst>
      <p:ext uri="{BB962C8B-B14F-4D97-AF65-F5344CB8AC3E}">
        <p14:creationId xmlns:p14="http://schemas.microsoft.com/office/powerpoint/2010/main" val="5512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anim calcmode="lin" valueType="num">
                                      <p:cBhvr>
                                        <p:cTn id="21" dur="1000" fill="hold"/>
                                        <p:tgtEl>
                                          <p:spTgt spid="26"/>
                                        </p:tgtEl>
                                        <p:attrNameLst>
                                          <p:attrName>ppt_x</p:attrName>
                                        </p:attrNameLst>
                                      </p:cBhvr>
                                      <p:tavLst>
                                        <p:tav tm="0">
                                          <p:val>
                                            <p:strVal val="#ppt_x"/>
                                          </p:val>
                                        </p:tav>
                                        <p:tav tm="100000">
                                          <p:val>
                                            <p:strVal val="#ppt_x"/>
                                          </p:val>
                                        </p:tav>
                                      </p:tavLst>
                                    </p:anim>
                                    <p:anim calcmode="lin" valueType="num">
                                      <p:cBhvr>
                                        <p:cTn id="22" dur="1000" fill="hold"/>
                                        <p:tgtEl>
                                          <p:spTgt spid="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heel(1)">
                                      <p:cBhvr>
                                        <p:cTn id="4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7" grpId="0"/>
      <p:bldP spid="30"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0E534-D5EC-361A-D38B-A9DEAE5AE5B3}"/>
              </a:ext>
            </a:extLst>
          </p:cNvPr>
          <p:cNvSpPr>
            <a:spLocks noGrp="1"/>
          </p:cNvSpPr>
          <p:nvPr>
            <p:ph type="sldNum" sz="quarter" idx="12"/>
          </p:nvPr>
        </p:nvSpPr>
        <p:spPr/>
        <p:txBody>
          <a:bodyPr/>
          <a:lstStyle/>
          <a:p>
            <a:fld id="{8D86A93F-2719-4548-87E7-E85D1738A043}" type="slidenum">
              <a:rPr lang="en-US" smtClean="0"/>
              <a:t>12</a:t>
            </a:fld>
            <a:endParaRPr lang="en-US" dirty="0"/>
          </a:p>
        </p:txBody>
      </p:sp>
      <p:sp>
        <p:nvSpPr>
          <p:cNvPr id="3" name="TextBox 2">
            <a:extLst>
              <a:ext uri="{FF2B5EF4-FFF2-40B4-BE49-F238E27FC236}">
                <a16:creationId xmlns:a16="http://schemas.microsoft.com/office/drawing/2014/main" id="{54403A43-748F-C080-354B-B360651ABE5C}"/>
              </a:ext>
            </a:extLst>
          </p:cNvPr>
          <p:cNvSpPr txBox="1"/>
          <p:nvPr/>
        </p:nvSpPr>
        <p:spPr>
          <a:xfrm>
            <a:off x="3152633" y="2647666"/>
            <a:ext cx="5909480" cy="1754326"/>
          </a:xfrm>
          <a:prstGeom prst="rect">
            <a:avLst/>
          </a:prstGeom>
          <a:noFill/>
        </p:spPr>
        <p:txBody>
          <a:bodyPr wrap="square" rtlCol="0">
            <a:spAutoFit/>
          </a:bodyPr>
          <a:lstStyle/>
          <a:p>
            <a:r>
              <a:rPr lang="en-US" sz="3600" dirty="0"/>
              <a:t>Thank you! </a:t>
            </a:r>
          </a:p>
          <a:p>
            <a:endParaRPr lang="en-US" sz="3600" dirty="0"/>
          </a:p>
          <a:p>
            <a:r>
              <a:rPr lang="en-US" sz="3600" dirty="0"/>
              <a:t>Questions and Feedbacks</a:t>
            </a:r>
          </a:p>
        </p:txBody>
      </p:sp>
    </p:spTree>
    <p:extLst>
      <p:ext uri="{BB962C8B-B14F-4D97-AF65-F5344CB8AC3E}">
        <p14:creationId xmlns:p14="http://schemas.microsoft.com/office/powerpoint/2010/main" val="384229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0E534-D5EC-361A-D38B-A9DEAE5AE5B3}"/>
              </a:ext>
            </a:extLst>
          </p:cNvPr>
          <p:cNvSpPr>
            <a:spLocks noGrp="1"/>
          </p:cNvSpPr>
          <p:nvPr>
            <p:ph type="sldNum" sz="quarter" idx="12"/>
          </p:nvPr>
        </p:nvSpPr>
        <p:spPr/>
        <p:txBody>
          <a:bodyPr/>
          <a:lstStyle/>
          <a:p>
            <a:fld id="{8D86A93F-2719-4548-87E7-E85D1738A043}" type="slidenum">
              <a:rPr lang="en-US" smtClean="0"/>
              <a:t>13</a:t>
            </a:fld>
            <a:endParaRPr lang="en-US" dirty="0"/>
          </a:p>
        </p:txBody>
      </p:sp>
      <p:sp>
        <p:nvSpPr>
          <p:cNvPr id="3" name="TextBox 2">
            <a:extLst>
              <a:ext uri="{FF2B5EF4-FFF2-40B4-BE49-F238E27FC236}">
                <a16:creationId xmlns:a16="http://schemas.microsoft.com/office/drawing/2014/main" id="{54403A43-748F-C080-354B-B360651ABE5C}"/>
              </a:ext>
            </a:extLst>
          </p:cNvPr>
          <p:cNvSpPr txBox="1"/>
          <p:nvPr/>
        </p:nvSpPr>
        <p:spPr>
          <a:xfrm>
            <a:off x="3152633" y="2647666"/>
            <a:ext cx="5909480" cy="646331"/>
          </a:xfrm>
          <a:prstGeom prst="rect">
            <a:avLst/>
          </a:prstGeom>
          <a:noFill/>
        </p:spPr>
        <p:txBody>
          <a:bodyPr wrap="square" rtlCol="0">
            <a:spAutoFit/>
          </a:bodyPr>
          <a:lstStyle/>
          <a:p>
            <a:r>
              <a:rPr lang="en-US" sz="3600" dirty="0"/>
              <a:t>Supplemental Materials </a:t>
            </a:r>
          </a:p>
        </p:txBody>
      </p:sp>
    </p:spTree>
    <p:extLst>
      <p:ext uri="{BB962C8B-B14F-4D97-AF65-F5344CB8AC3E}">
        <p14:creationId xmlns:p14="http://schemas.microsoft.com/office/powerpoint/2010/main" val="336706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32EFA76-4DEA-4AD9-80AB-0801128846F8}"/>
              </a:ext>
            </a:extLst>
          </p:cNvPr>
          <p:cNvGraphicFramePr/>
          <p:nvPr>
            <p:extLst>
              <p:ext uri="{D42A27DB-BD31-4B8C-83A1-F6EECF244321}">
                <p14:modId xmlns:p14="http://schemas.microsoft.com/office/powerpoint/2010/main" val="3573871656"/>
              </p:ext>
            </p:extLst>
          </p:nvPr>
        </p:nvGraphicFramePr>
        <p:xfrm>
          <a:off x="877278" y="78371"/>
          <a:ext cx="10490458" cy="4579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C6EF9C3-C9EC-40E5-88A9-311358690C9A}"/>
              </a:ext>
            </a:extLst>
          </p:cNvPr>
          <p:cNvSpPr txBox="1"/>
          <p:nvPr/>
        </p:nvSpPr>
        <p:spPr>
          <a:xfrm rot="5400000">
            <a:off x="8735383" y="3344367"/>
            <a:ext cx="5810179" cy="369332"/>
          </a:xfrm>
          <a:prstGeom prst="rect">
            <a:avLst/>
          </a:prstGeom>
          <a:noFill/>
        </p:spPr>
        <p:txBody>
          <a:bodyPr wrap="square">
            <a:spAutoFit/>
          </a:bodyPr>
          <a:lstStyle/>
          <a:p>
            <a:r>
              <a:rPr lang="en-US" b="1" dirty="0"/>
              <a:t>Three-Level of Digital Divide</a:t>
            </a:r>
            <a:endParaRPr lang="en-US" dirty="0"/>
          </a:p>
        </p:txBody>
      </p:sp>
      <p:sp>
        <p:nvSpPr>
          <p:cNvPr id="6" name="Content Placeholder 2">
            <a:extLst>
              <a:ext uri="{FF2B5EF4-FFF2-40B4-BE49-F238E27FC236}">
                <a16:creationId xmlns:a16="http://schemas.microsoft.com/office/drawing/2014/main" id="{CDA4566E-9649-4D39-B127-0726A7D7C566}"/>
              </a:ext>
            </a:extLst>
          </p:cNvPr>
          <p:cNvSpPr txBox="1">
            <a:spLocks/>
          </p:cNvSpPr>
          <p:nvPr/>
        </p:nvSpPr>
        <p:spPr>
          <a:xfrm>
            <a:off x="883343" y="4609778"/>
            <a:ext cx="10515600" cy="553893"/>
          </a:xfrm>
          <a:prstGeom prst="rect">
            <a:avLst/>
          </a:prstGeom>
          <a:solidFill>
            <a:schemeClr val="bg2"/>
          </a:solid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dirty="0">
                <a:cs typeface="Calibri"/>
              </a:rPr>
              <a:t>How does students’ digital opportunity vary across the U.S. at the county level? </a:t>
            </a:r>
          </a:p>
        </p:txBody>
      </p:sp>
      <p:sp>
        <p:nvSpPr>
          <p:cNvPr id="8" name="TextBox 7">
            <a:extLst>
              <a:ext uri="{FF2B5EF4-FFF2-40B4-BE49-F238E27FC236}">
                <a16:creationId xmlns:a16="http://schemas.microsoft.com/office/drawing/2014/main" id="{80BAF3C7-192B-4B05-A911-920ABA18F4B9}"/>
              </a:ext>
            </a:extLst>
          </p:cNvPr>
          <p:cNvSpPr txBox="1"/>
          <p:nvPr/>
        </p:nvSpPr>
        <p:spPr>
          <a:xfrm>
            <a:off x="1183341" y="5420106"/>
            <a:ext cx="10553252" cy="1437894"/>
          </a:xfrm>
          <a:prstGeom prst="rect">
            <a:avLst/>
          </a:prstGeom>
          <a:noFill/>
        </p:spPr>
        <p:txBody>
          <a:bodyPr wrap="square" numCol="2">
            <a:spAutoFit/>
          </a:bodyPr>
          <a:lstStyle/>
          <a:p>
            <a:pPr>
              <a:spcAft>
                <a:spcPts val="600"/>
              </a:spcAft>
            </a:pPr>
            <a:r>
              <a:rPr lang="en-US" b="1" dirty="0"/>
              <a:t>Students Digital Opportunity (SDO)</a:t>
            </a:r>
          </a:p>
          <a:p>
            <a:pPr marL="457200" indent="-457200">
              <a:spcAft>
                <a:spcPts val="600"/>
              </a:spcAft>
              <a:buFont typeface="Arial" panose="020B0604020202020204" pitchFamily="34" charset="0"/>
              <a:buChar char="•"/>
            </a:pPr>
            <a:r>
              <a:rPr lang="en-US" sz="1600" dirty="0"/>
              <a:t>Level 1: Physical Access + Level 2: Uses of the Internet </a:t>
            </a:r>
            <a:endParaRPr lang="en-US" sz="1600" dirty="0">
              <a:cs typeface="Calibri"/>
            </a:endParaRPr>
          </a:p>
          <a:p>
            <a:pPr>
              <a:spcAft>
                <a:spcPts val="600"/>
              </a:spcAft>
            </a:pPr>
            <a:endParaRPr lang="en-US" b="1" dirty="0"/>
          </a:p>
          <a:p>
            <a:pPr>
              <a:spcAft>
                <a:spcPts val="600"/>
              </a:spcAft>
            </a:pPr>
            <a:endParaRPr lang="en-US" b="1" dirty="0"/>
          </a:p>
          <a:p>
            <a:pPr>
              <a:spcAft>
                <a:spcPts val="600"/>
              </a:spcAft>
            </a:pPr>
            <a:r>
              <a:rPr lang="en-US" b="1" dirty="0"/>
              <a:t>Spatial Analysis</a:t>
            </a:r>
            <a:endParaRPr lang="en-US" b="1" dirty="0">
              <a:cs typeface="Calibri"/>
            </a:endParaRPr>
          </a:p>
          <a:p>
            <a:pPr marL="457200" indent="-457200">
              <a:spcAft>
                <a:spcPts val="600"/>
              </a:spcAft>
              <a:buFont typeface="Arial" panose="020B0604020202020204" pitchFamily="34" charset="0"/>
              <a:buChar char="•"/>
            </a:pPr>
            <a:r>
              <a:rPr lang="en-US" sz="1600" dirty="0"/>
              <a:t>Level 3: Social and Tangible Benefits</a:t>
            </a:r>
            <a:endParaRPr lang="en-US" sz="1800" dirty="0"/>
          </a:p>
        </p:txBody>
      </p:sp>
    </p:spTree>
    <p:extLst>
      <p:ext uri="{BB962C8B-B14F-4D97-AF65-F5344CB8AC3E}">
        <p14:creationId xmlns:p14="http://schemas.microsoft.com/office/powerpoint/2010/main" val="152149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2591630-550D-4DCC-B9B6-5D23A0503934}"/>
              </a:ext>
            </a:extLst>
          </p:cNvPr>
          <p:cNvPicPr>
            <a:picLocks noChangeAspect="1"/>
          </p:cNvPicPr>
          <p:nvPr/>
        </p:nvPicPr>
        <p:blipFill>
          <a:blip r:embed="rId3"/>
          <a:stretch>
            <a:fillRect/>
          </a:stretch>
        </p:blipFill>
        <p:spPr>
          <a:xfrm>
            <a:off x="7385612" y="2194455"/>
            <a:ext cx="1838582" cy="3896269"/>
          </a:xfrm>
          <a:prstGeom prst="rect">
            <a:avLst/>
          </a:prstGeom>
        </p:spPr>
      </p:pic>
      <p:sp>
        <p:nvSpPr>
          <p:cNvPr id="2" name="Title 1">
            <a:extLst>
              <a:ext uri="{FF2B5EF4-FFF2-40B4-BE49-F238E27FC236}">
                <a16:creationId xmlns:a16="http://schemas.microsoft.com/office/drawing/2014/main" id="{920F99B8-4AB5-4A1C-A7FC-E703A0DF414F}"/>
              </a:ext>
            </a:extLst>
          </p:cNvPr>
          <p:cNvSpPr>
            <a:spLocks noGrp="1"/>
          </p:cNvSpPr>
          <p:nvPr>
            <p:ph type="title"/>
          </p:nvPr>
        </p:nvSpPr>
        <p:spPr/>
        <p:txBody>
          <a:bodyPr/>
          <a:lstStyle/>
          <a:p>
            <a:r>
              <a:rPr lang="en-US" b="1" dirty="0"/>
              <a:t>Data Cleaning and Processing </a:t>
            </a:r>
          </a:p>
        </p:txBody>
      </p:sp>
      <p:sp>
        <p:nvSpPr>
          <p:cNvPr id="4" name="Slide Number Placeholder 3">
            <a:extLst>
              <a:ext uri="{FF2B5EF4-FFF2-40B4-BE49-F238E27FC236}">
                <a16:creationId xmlns:a16="http://schemas.microsoft.com/office/drawing/2014/main" id="{A014E46C-2A30-4F8B-8082-D6DDE402CFE7}"/>
              </a:ext>
            </a:extLst>
          </p:cNvPr>
          <p:cNvSpPr>
            <a:spLocks noGrp="1"/>
          </p:cNvSpPr>
          <p:nvPr>
            <p:ph type="sldNum" sz="quarter" idx="12"/>
          </p:nvPr>
        </p:nvSpPr>
        <p:spPr/>
        <p:txBody>
          <a:bodyPr/>
          <a:lstStyle/>
          <a:p>
            <a:fld id="{0B23807A-E1EE-4231-B7CD-5D0DEB00303B}" type="slidenum">
              <a:rPr lang="en-US" smtClean="0"/>
              <a:t>15</a:t>
            </a:fld>
            <a:endParaRPr lang="en-US" dirty="0"/>
          </a:p>
        </p:txBody>
      </p:sp>
      <p:pic>
        <p:nvPicPr>
          <p:cNvPr id="10" name="Picture 9">
            <a:extLst>
              <a:ext uri="{FF2B5EF4-FFF2-40B4-BE49-F238E27FC236}">
                <a16:creationId xmlns:a16="http://schemas.microsoft.com/office/drawing/2014/main" id="{08F69B6C-6C77-4BA5-890B-AACC0624A1ED}"/>
              </a:ext>
            </a:extLst>
          </p:cNvPr>
          <p:cNvPicPr>
            <a:picLocks noChangeAspect="1"/>
          </p:cNvPicPr>
          <p:nvPr/>
        </p:nvPicPr>
        <p:blipFill>
          <a:blip r:embed="rId4"/>
          <a:stretch>
            <a:fillRect/>
          </a:stretch>
        </p:blipFill>
        <p:spPr>
          <a:xfrm>
            <a:off x="825949" y="1355587"/>
            <a:ext cx="6954220" cy="4648849"/>
          </a:xfrm>
          <a:prstGeom prst="rect">
            <a:avLst/>
          </a:prstGeom>
        </p:spPr>
      </p:pic>
      <p:pic>
        <p:nvPicPr>
          <p:cNvPr id="18" name="Picture 17">
            <a:extLst>
              <a:ext uri="{FF2B5EF4-FFF2-40B4-BE49-F238E27FC236}">
                <a16:creationId xmlns:a16="http://schemas.microsoft.com/office/drawing/2014/main" id="{DCD086C4-E439-4813-8E3E-7F4F20495EE9}"/>
              </a:ext>
            </a:extLst>
          </p:cNvPr>
          <p:cNvPicPr>
            <a:picLocks noChangeAspect="1"/>
          </p:cNvPicPr>
          <p:nvPr/>
        </p:nvPicPr>
        <p:blipFill>
          <a:blip r:embed="rId5"/>
          <a:stretch>
            <a:fillRect/>
          </a:stretch>
        </p:blipFill>
        <p:spPr>
          <a:xfrm>
            <a:off x="2746202" y="3111518"/>
            <a:ext cx="9173855" cy="3362794"/>
          </a:xfrm>
          <a:prstGeom prst="rect">
            <a:avLst/>
          </a:prstGeom>
        </p:spPr>
      </p:pic>
    </p:spTree>
    <p:extLst>
      <p:ext uri="{BB962C8B-B14F-4D97-AF65-F5344CB8AC3E}">
        <p14:creationId xmlns:p14="http://schemas.microsoft.com/office/powerpoint/2010/main" val="288702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23BA0B-9F1E-445B-9FCC-9A7BD2726B04}"/>
              </a:ext>
            </a:extLst>
          </p:cNvPr>
          <p:cNvSpPr>
            <a:spLocks noGrp="1"/>
          </p:cNvSpPr>
          <p:nvPr>
            <p:ph type="sldNum" sz="quarter" idx="12"/>
          </p:nvPr>
        </p:nvSpPr>
        <p:spPr/>
        <p:txBody>
          <a:bodyPr/>
          <a:lstStyle/>
          <a:p>
            <a:fld id="{8D86A93F-2719-4548-87E7-E85D1738A043}" type="slidenum">
              <a:rPr lang="en-US" smtClean="0"/>
              <a:t>16</a:t>
            </a:fld>
            <a:endParaRPr lang="en-US" dirty="0"/>
          </a:p>
        </p:txBody>
      </p:sp>
      <p:pic>
        <p:nvPicPr>
          <p:cNvPr id="4" name="Picture 3">
            <a:extLst>
              <a:ext uri="{FF2B5EF4-FFF2-40B4-BE49-F238E27FC236}">
                <a16:creationId xmlns:a16="http://schemas.microsoft.com/office/drawing/2014/main" id="{51708C24-D67D-4029-AC98-2F68D9DC4845}"/>
              </a:ext>
            </a:extLst>
          </p:cNvPr>
          <p:cNvPicPr>
            <a:picLocks noChangeAspect="1"/>
          </p:cNvPicPr>
          <p:nvPr/>
        </p:nvPicPr>
        <p:blipFill>
          <a:blip r:embed="rId2"/>
          <a:stretch>
            <a:fillRect/>
          </a:stretch>
        </p:blipFill>
        <p:spPr>
          <a:xfrm>
            <a:off x="1312433" y="130355"/>
            <a:ext cx="9348395" cy="6446454"/>
          </a:xfrm>
          <a:prstGeom prst="rect">
            <a:avLst/>
          </a:prstGeom>
        </p:spPr>
      </p:pic>
    </p:spTree>
    <p:extLst>
      <p:ext uri="{BB962C8B-B14F-4D97-AF65-F5344CB8AC3E}">
        <p14:creationId xmlns:p14="http://schemas.microsoft.com/office/powerpoint/2010/main" val="634965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6D883-80FF-4171-82D4-A24CBC8B3F5B}"/>
              </a:ext>
            </a:extLst>
          </p:cNvPr>
          <p:cNvSpPr>
            <a:spLocks noGrp="1"/>
          </p:cNvSpPr>
          <p:nvPr>
            <p:ph type="sldNum" sz="quarter" idx="12"/>
          </p:nvPr>
        </p:nvSpPr>
        <p:spPr/>
        <p:txBody>
          <a:bodyPr/>
          <a:lstStyle/>
          <a:p>
            <a:fld id="{8D86A93F-2719-4548-87E7-E85D1738A043}" type="slidenum">
              <a:rPr lang="en-US" smtClean="0"/>
              <a:t>17</a:t>
            </a:fld>
            <a:endParaRPr lang="en-US" dirty="0"/>
          </a:p>
        </p:txBody>
      </p:sp>
      <p:pic>
        <p:nvPicPr>
          <p:cNvPr id="4" name="Picture 3">
            <a:extLst>
              <a:ext uri="{FF2B5EF4-FFF2-40B4-BE49-F238E27FC236}">
                <a16:creationId xmlns:a16="http://schemas.microsoft.com/office/drawing/2014/main" id="{A37A7B46-5DCC-4819-B240-CFC85F8B3A34}"/>
              </a:ext>
            </a:extLst>
          </p:cNvPr>
          <p:cNvPicPr>
            <a:picLocks noChangeAspect="1"/>
          </p:cNvPicPr>
          <p:nvPr/>
        </p:nvPicPr>
        <p:blipFill>
          <a:blip r:embed="rId2"/>
          <a:stretch>
            <a:fillRect/>
          </a:stretch>
        </p:blipFill>
        <p:spPr>
          <a:xfrm>
            <a:off x="1632914" y="199574"/>
            <a:ext cx="8926171" cy="6458851"/>
          </a:xfrm>
          <a:prstGeom prst="rect">
            <a:avLst/>
          </a:prstGeom>
        </p:spPr>
      </p:pic>
    </p:spTree>
    <p:extLst>
      <p:ext uri="{BB962C8B-B14F-4D97-AF65-F5344CB8AC3E}">
        <p14:creationId xmlns:p14="http://schemas.microsoft.com/office/powerpoint/2010/main" val="2932084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516497C-923B-47F0-878D-E7E65587A46A}"/>
              </a:ext>
            </a:extLst>
          </p:cNvPr>
          <p:cNvPicPr>
            <a:picLocks noGrp="1" noChangeAspect="1"/>
          </p:cNvPicPr>
          <p:nvPr>
            <p:ph idx="1"/>
          </p:nvPr>
        </p:nvPicPr>
        <p:blipFill>
          <a:blip r:embed="rId3"/>
          <a:stretch>
            <a:fillRect/>
          </a:stretch>
        </p:blipFill>
        <p:spPr>
          <a:xfrm>
            <a:off x="568960" y="869525"/>
            <a:ext cx="10552176" cy="5988475"/>
          </a:xfrm>
          <a:prstGeom prst="rect">
            <a:avLst/>
          </a:prstGeom>
        </p:spPr>
      </p:pic>
      <p:sp>
        <p:nvSpPr>
          <p:cNvPr id="6" name="Title 5">
            <a:extLst>
              <a:ext uri="{FF2B5EF4-FFF2-40B4-BE49-F238E27FC236}">
                <a16:creationId xmlns:a16="http://schemas.microsoft.com/office/drawing/2014/main" id="{40EC355B-5111-4F53-9E4D-57FC47886350}"/>
              </a:ext>
            </a:extLst>
          </p:cNvPr>
          <p:cNvSpPr>
            <a:spLocks noGrp="1"/>
          </p:cNvSpPr>
          <p:nvPr>
            <p:ph type="title"/>
          </p:nvPr>
        </p:nvSpPr>
        <p:spPr>
          <a:xfrm>
            <a:off x="640062" y="138262"/>
            <a:ext cx="9884959" cy="1400702"/>
          </a:xfrm>
        </p:spPr>
        <p:txBody>
          <a:bodyPr>
            <a:noAutofit/>
          </a:bodyPr>
          <a:lstStyle/>
          <a:p>
            <a:r>
              <a:rPr lang="en-US" b="1" dirty="0">
                <a:cs typeface="Calibri Light"/>
              </a:rPr>
              <a:t>Exploratory Data Analysis </a:t>
            </a:r>
            <a:endParaRPr lang="en-US" dirty="0">
              <a:cs typeface="Calibri Light" panose="020F0302020204030204"/>
            </a:endParaRPr>
          </a:p>
        </p:txBody>
      </p:sp>
      <p:sp>
        <p:nvSpPr>
          <p:cNvPr id="2" name="TextBox 1">
            <a:extLst>
              <a:ext uri="{FF2B5EF4-FFF2-40B4-BE49-F238E27FC236}">
                <a16:creationId xmlns:a16="http://schemas.microsoft.com/office/drawing/2014/main" id="{F53A1FB6-F41B-4D64-87B0-FD6CE0AA8512}"/>
              </a:ext>
            </a:extLst>
          </p:cNvPr>
          <p:cNvSpPr txBox="1"/>
          <p:nvPr/>
        </p:nvSpPr>
        <p:spPr>
          <a:xfrm>
            <a:off x="4148667" y="3014133"/>
            <a:ext cx="4893733" cy="3623734"/>
          </a:xfrm>
          <a:prstGeom prst="rect">
            <a:avLst/>
          </a:prstGeom>
          <a:noFill/>
        </p:spPr>
        <p:txBody>
          <a:bodyPr wrap="square" rtlCol="0">
            <a:spAutoFit/>
          </a:bodyPr>
          <a:lstStyle/>
          <a:p>
            <a:endParaRPr lang="en-US" dirty="0"/>
          </a:p>
        </p:txBody>
      </p:sp>
      <p:sp>
        <p:nvSpPr>
          <p:cNvPr id="3" name="Rectangle 2">
            <a:extLst>
              <a:ext uri="{FF2B5EF4-FFF2-40B4-BE49-F238E27FC236}">
                <a16:creationId xmlns:a16="http://schemas.microsoft.com/office/drawing/2014/main" id="{0C26F5D0-C9CB-4784-BEBF-86400F7F7947}"/>
              </a:ext>
            </a:extLst>
          </p:cNvPr>
          <p:cNvSpPr/>
          <p:nvPr/>
        </p:nvSpPr>
        <p:spPr>
          <a:xfrm>
            <a:off x="3860800" y="2827867"/>
            <a:ext cx="4893733" cy="3539067"/>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1409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BACE24-F176-4932-90CA-D81284E8AC2D}"/>
              </a:ext>
            </a:extLst>
          </p:cNvPr>
          <p:cNvSpPr>
            <a:spLocks noGrp="1"/>
          </p:cNvSpPr>
          <p:nvPr>
            <p:ph type="sldNum" sz="quarter" idx="12"/>
          </p:nvPr>
        </p:nvSpPr>
        <p:spPr/>
        <p:txBody>
          <a:bodyPr/>
          <a:lstStyle/>
          <a:p>
            <a:fld id="{8D86A93F-2719-4548-87E7-E85D1738A043}" type="slidenum">
              <a:rPr lang="en-US" smtClean="0"/>
              <a:t>19</a:t>
            </a:fld>
            <a:endParaRPr lang="en-US" dirty="0"/>
          </a:p>
        </p:txBody>
      </p:sp>
      <p:graphicFrame>
        <p:nvGraphicFramePr>
          <p:cNvPr id="10" name="Table 9">
            <a:extLst>
              <a:ext uri="{FF2B5EF4-FFF2-40B4-BE49-F238E27FC236}">
                <a16:creationId xmlns:a16="http://schemas.microsoft.com/office/drawing/2014/main" id="{9E7831FF-7D08-4C0C-9FBA-2B4D886E21AE}"/>
              </a:ext>
            </a:extLst>
          </p:cNvPr>
          <p:cNvGraphicFramePr>
            <a:graphicFrameLocks noGrp="1"/>
          </p:cNvGraphicFramePr>
          <p:nvPr/>
        </p:nvGraphicFramePr>
        <p:xfrm>
          <a:off x="591671" y="994796"/>
          <a:ext cx="11062450" cy="5080106"/>
        </p:xfrm>
        <a:graphic>
          <a:graphicData uri="http://schemas.openxmlformats.org/drawingml/2006/table">
            <a:tbl>
              <a:tblPr firstRow="1" firstCol="1" bandRow="1">
                <a:tableStyleId>{3B4B98B0-60AC-42C2-AFA5-B58CD77FA1E5}</a:tableStyleId>
              </a:tblPr>
              <a:tblGrid>
                <a:gridCol w="2725270">
                  <a:extLst>
                    <a:ext uri="{9D8B030D-6E8A-4147-A177-3AD203B41FA5}">
                      <a16:colId xmlns:a16="http://schemas.microsoft.com/office/drawing/2014/main" val="1997891161"/>
                    </a:ext>
                  </a:extLst>
                </a:gridCol>
                <a:gridCol w="833718">
                  <a:extLst>
                    <a:ext uri="{9D8B030D-6E8A-4147-A177-3AD203B41FA5}">
                      <a16:colId xmlns:a16="http://schemas.microsoft.com/office/drawing/2014/main" val="1416974116"/>
                    </a:ext>
                  </a:extLst>
                </a:gridCol>
                <a:gridCol w="833718">
                  <a:extLst>
                    <a:ext uri="{9D8B030D-6E8A-4147-A177-3AD203B41FA5}">
                      <a16:colId xmlns:a16="http://schemas.microsoft.com/office/drawing/2014/main" val="3938609464"/>
                    </a:ext>
                  </a:extLst>
                </a:gridCol>
                <a:gridCol w="833718">
                  <a:extLst>
                    <a:ext uri="{9D8B030D-6E8A-4147-A177-3AD203B41FA5}">
                      <a16:colId xmlns:a16="http://schemas.microsoft.com/office/drawing/2014/main" val="225630818"/>
                    </a:ext>
                  </a:extLst>
                </a:gridCol>
                <a:gridCol w="833718">
                  <a:extLst>
                    <a:ext uri="{9D8B030D-6E8A-4147-A177-3AD203B41FA5}">
                      <a16:colId xmlns:a16="http://schemas.microsoft.com/office/drawing/2014/main" val="1786097182"/>
                    </a:ext>
                  </a:extLst>
                </a:gridCol>
                <a:gridCol w="833718">
                  <a:extLst>
                    <a:ext uri="{9D8B030D-6E8A-4147-A177-3AD203B41FA5}">
                      <a16:colId xmlns:a16="http://schemas.microsoft.com/office/drawing/2014/main" val="3097583912"/>
                    </a:ext>
                  </a:extLst>
                </a:gridCol>
                <a:gridCol w="833718">
                  <a:extLst>
                    <a:ext uri="{9D8B030D-6E8A-4147-A177-3AD203B41FA5}">
                      <a16:colId xmlns:a16="http://schemas.microsoft.com/office/drawing/2014/main" val="188568362"/>
                    </a:ext>
                  </a:extLst>
                </a:gridCol>
                <a:gridCol w="833718">
                  <a:extLst>
                    <a:ext uri="{9D8B030D-6E8A-4147-A177-3AD203B41FA5}">
                      <a16:colId xmlns:a16="http://schemas.microsoft.com/office/drawing/2014/main" val="1139996803"/>
                    </a:ext>
                  </a:extLst>
                </a:gridCol>
                <a:gridCol w="833718">
                  <a:extLst>
                    <a:ext uri="{9D8B030D-6E8A-4147-A177-3AD203B41FA5}">
                      <a16:colId xmlns:a16="http://schemas.microsoft.com/office/drawing/2014/main" val="3750935555"/>
                    </a:ext>
                  </a:extLst>
                </a:gridCol>
                <a:gridCol w="833718">
                  <a:extLst>
                    <a:ext uri="{9D8B030D-6E8A-4147-A177-3AD203B41FA5}">
                      <a16:colId xmlns:a16="http://schemas.microsoft.com/office/drawing/2014/main" val="1839563418"/>
                    </a:ext>
                  </a:extLst>
                </a:gridCol>
                <a:gridCol w="833718">
                  <a:extLst>
                    <a:ext uri="{9D8B030D-6E8A-4147-A177-3AD203B41FA5}">
                      <a16:colId xmlns:a16="http://schemas.microsoft.com/office/drawing/2014/main" val="2007296513"/>
                    </a:ext>
                  </a:extLst>
                </a:gridCol>
              </a:tblGrid>
              <a:tr h="363099">
                <a:tc>
                  <a:txBody>
                    <a:bodyPr/>
                    <a:lstStyle/>
                    <a:p>
                      <a:pPr marL="0" marR="0">
                        <a:lnSpc>
                          <a:spcPct val="107000"/>
                        </a:lnSpc>
                        <a:spcBef>
                          <a:spcPts val="0"/>
                        </a:spcBef>
                        <a:spcAft>
                          <a:spcPts val="0"/>
                        </a:spcAft>
                      </a:pPr>
                      <a:r>
                        <a:rPr lang="en-US" sz="1800" dirty="0">
                          <a:effectLst/>
                          <a:latin typeface="+mn-lt"/>
                        </a:rPr>
                        <a:t>Variables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5</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10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5706038"/>
                  </a:ext>
                </a:extLst>
              </a:tr>
              <a:tr h="363099">
                <a:tc>
                  <a:txBody>
                    <a:bodyPr/>
                    <a:lstStyle/>
                    <a:p>
                      <a:pPr marL="0" marR="0">
                        <a:lnSpc>
                          <a:spcPct val="107000"/>
                        </a:lnSpc>
                        <a:spcBef>
                          <a:spcPts val="0"/>
                        </a:spcBef>
                        <a:spcAft>
                          <a:spcPts val="0"/>
                        </a:spcAft>
                      </a:pPr>
                      <a:r>
                        <a:rPr lang="en-US" sz="1800" dirty="0">
                          <a:effectLst/>
                          <a:latin typeface="+mn-lt"/>
                        </a:rPr>
                        <a:t>1. Urbanicity_by_School</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0744838"/>
                  </a:ext>
                </a:extLst>
              </a:tr>
              <a:tr h="464380">
                <a:tc>
                  <a:txBody>
                    <a:bodyPr/>
                    <a:lstStyle/>
                    <a:p>
                      <a:pPr marL="0" marR="0">
                        <a:lnSpc>
                          <a:spcPct val="107000"/>
                        </a:lnSpc>
                        <a:spcBef>
                          <a:spcPts val="0"/>
                        </a:spcBef>
                        <a:spcAft>
                          <a:spcPts val="0"/>
                        </a:spcAft>
                      </a:pPr>
                      <a:r>
                        <a:rPr lang="en-US" sz="1800" dirty="0">
                          <a:effectLst/>
                          <a:latin typeface="+mn-lt"/>
                        </a:rPr>
                        <a:t>2. Rurality_by_School</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- 1.00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37721159"/>
                  </a:ext>
                </a:extLst>
              </a:tr>
              <a:tr h="363099">
                <a:tc>
                  <a:txBody>
                    <a:bodyPr/>
                    <a:lstStyle/>
                    <a:p>
                      <a:pPr marL="0" marR="0">
                        <a:lnSpc>
                          <a:spcPct val="107000"/>
                        </a:lnSpc>
                        <a:spcBef>
                          <a:spcPts val="0"/>
                        </a:spcBef>
                        <a:spcAft>
                          <a:spcPts val="0"/>
                        </a:spcAft>
                      </a:pPr>
                      <a:r>
                        <a:rPr lang="en-US" sz="1800" dirty="0">
                          <a:effectLst/>
                          <a:latin typeface="+mn-lt"/>
                        </a:rPr>
                        <a:t>3. Percent_TitleI_School</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.29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9309831"/>
                  </a:ext>
                </a:extLst>
              </a:tr>
              <a:tr h="503844">
                <a:tc>
                  <a:txBody>
                    <a:bodyPr/>
                    <a:lstStyle/>
                    <a:p>
                      <a:pPr marL="0" marR="0">
                        <a:lnSpc>
                          <a:spcPct val="107000"/>
                        </a:lnSpc>
                        <a:spcBef>
                          <a:spcPts val="0"/>
                        </a:spcBef>
                        <a:spcAft>
                          <a:spcPts val="0"/>
                        </a:spcAft>
                      </a:pPr>
                      <a:r>
                        <a:rPr lang="en-US" sz="1800" dirty="0">
                          <a:effectLst/>
                          <a:latin typeface="+mn-lt"/>
                        </a:rPr>
                        <a:t>4. Percent_with</a:t>
                      </a:r>
                    </a:p>
                    <a:p>
                      <a:pPr marL="0" marR="0">
                        <a:lnSpc>
                          <a:spcPct val="107000"/>
                        </a:lnSpc>
                        <a:spcBef>
                          <a:spcPts val="0"/>
                        </a:spcBef>
                        <a:spcAft>
                          <a:spcPts val="0"/>
                        </a:spcAft>
                      </a:pPr>
                      <a:r>
                        <a:rPr lang="en-US" sz="1800" dirty="0">
                          <a:effectLst/>
                          <a:latin typeface="+mn-lt"/>
                        </a:rPr>
                        <a:t>          _PC_and_Broadband</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.26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43861933"/>
                  </a:ext>
                </a:extLst>
              </a:tr>
              <a:tr h="503844">
                <a:tc>
                  <a:txBody>
                    <a:bodyPr/>
                    <a:lstStyle/>
                    <a:p>
                      <a:pPr marL="0" marR="0">
                        <a:lnSpc>
                          <a:spcPct val="107000"/>
                        </a:lnSpc>
                        <a:spcBef>
                          <a:spcPts val="0"/>
                        </a:spcBef>
                        <a:spcAft>
                          <a:spcPts val="0"/>
                        </a:spcAft>
                      </a:pPr>
                      <a:r>
                        <a:rPr lang="en-US" sz="1800" dirty="0">
                          <a:effectLst/>
                          <a:latin typeface="+mn-lt"/>
                        </a:rPr>
                        <a:t>5. Broadband Access/</a:t>
                      </a:r>
                    </a:p>
                    <a:p>
                      <a:pPr marL="0" marR="0">
                        <a:lnSpc>
                          <a:spcPct val="107000"/>
                        </a:lnSpc>
                        <a:spcBef>
                          <a:spcPts val="0"/>
                        </a:spcBef>
                        <a:spcAft>
                          <a:spcPts val="0"/>
                        </a:spcAft>
                      </a:pPr>
                      <a:r>
                        <a:rPr lang="en-US" sz="1800" dirty="0">
                          <a:effectLst/>
                          <a:latin typeface="+mn-lt"/>
                        </a:rPr>
                        <a:t>     Availability (FCC)</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.33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.17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.34</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4489970"/>
                  </a:ext>
                </a:extLst>
              </a:tr>
              <a:tr h="503844">
                <a:tc>
                  <a:txBody>
                    <a:bodyPr/>
                    <a:lstStyle/>
                    <a:p>
                      <a:pPr marL="0" marR="0">
                        <a:lnSpc>
                          <a:spcPct val="107000"/>
                        </a:lnSpc>
                        <a:spcBef>
                          <a:spcPts val="0"/>
                        </a:spcBef>
                        <a:spcAft>
                          <a:spcPts val="0"/>
                        </a:spcAft>
                      </a:pPr>
                      <a:r>
                        <a:rPr lang="en-US" sz="1800" dirty="0">
                          <a:effectLst/>
                          <a:latin typeface="+mn-lt"/>
                        </a:rPr>
                        <a:t>6. Broadband Usage</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.62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.40</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.56</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2670484"/>
                  </a:ext>
                </a:extLst>
              </a:tr>
              <a:tr h="503844">
                <a:tc>
                  <a:txBody>
                    <a:bodyPr/>
                    <a:lstStyle/>
                    <a:p>
                      <a:pPr marL="0" marR="0">
                        <a:lnSpc>
                          <a:spcPct val="107000"/>
                        </a:lnSpc>
                        <a:spcBef>
                          <a:spcPts val="0"/>
                        </a:spcBef>
                        <a:spcAft>
                          <a:spcPts val="0"/>
                        </a:spcAft>
                      </a:pPr>
                      <a:r>
                        <a:rPr lang="en-US" sz="1800" dirty="0">
                          <a:effectLst/>
                          <a:latin typeface="+mn-lt"/>
                        </a:rPr>
                        <a:t>7. Download_Speed_Mbps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.64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.64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.28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.26</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.47</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.70</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800" dirty="0">
                        <a:effectLst/>
                        <a:latin typeface="+mn-lt"/>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7601902"/>
                  </a:ext>
                </a:extLst>
              </a:tr>
              <a:tr h="503844">
                <a:tc>
                  <a:txBody>
                    <a:bodyPr/>
                    <a:lstStyle/>
                    <a:p>
                      <a:pPr marL="0" marR="0">
                        <a:lnSpc>
                          <a:spcPct val="107000"/>
                        </a:lnSpc>
                        <a:spcBef>
                          <a:spcPts val="0"/>
                        </a:spcBef>
                        <a:spcAft>
                          <a:spcPts val="0"/>
                        </a:spcAft>
                      </a:pPr>
                      <a:r>
                        <a:rPr lang="en-US" sz="1800" dirty="0">
                          <a:effectLst/>
                          <a:latin typeface="+mn-lt"/>
                        </a:rPr>
                        <a:t>8. Upload_Speed_Mbps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.28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.11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r>
                        <a:rPr lang="en-US" sz="1800" dirty="0">
                          <a:solidFill>
                            <a:srgbClr val="C00000"/>
                          </a:solidFill>
                          <a:effectLst/>
                          <a:latin typeface="+mn-lt"/>
                        </a:rPr>
                        <a:t>12</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.23</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.38</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solidFill>
                            <a:srgbClr val="C00000"/>
                          </a:solidFill>
                          <a:effectLst/>
                          <a:latin typeface="+mn-lt"/>
                        </a:rPr>
                        <a:t>.54</a:t>
                      </a:r>
                      <a:endParaRPr lang="en-US" sz="1800" dirty="0">
                        <a:solidFill>
                          <a:srgbClr val="C00000"/>
                        </a:solidFill>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37093114"/>
                  </a:ext>
                </a:extLst>
              </a:tr>
              <a:tr h="363099">
                <a:tc>
                  <a:txBody>
                    <a:bodyPr/>
                    <a:lstStyle/>
                    <a:p>
                      <a:pPr marL="0" marR="0">
                        <a:lnSpc>
                          <a:spcPct val="107000"/>
                        </a:lnSpc>
                        <a:spcBef>
                          <a:spcPts val="0"/>
                        </a:spcBef>
                        <a:spcAft>
                          <a:spcPts val="0"/>
                        </a:spcAft>
                      </a:pPr>
                      <a:r>
                        <a:rPr lang="en-US" sz="1800" dirty="0">
                          <a:effectLst/>
                          <a:latin typeface="+mn-lt"/>
                        </a:rPr>
                        <a:t>9. Average_latency_ms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.34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.19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.56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.53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.45</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800" dirty="0">
                        <a:effectLst/>
                        <a:latin typeface="+mn-lt"/>
                        <a:cs typeface="Times New Roman" panose="02020603050405020304" pitchFamily="18" charset="0"/>
                      </a:endParaRPr>
                    </a:p>
                  </a:txBody>
                  <a:tcPr marL="68580" marR="68580" marT="0" marB="0" anchor="ctr"/>
                </a:tc>
                <a:extLst>
                  <a:ext uri="{0D108BD9-81ED-4DB2-BD59-A6C34878D82A}">
                    <a16:rowId xmlns:a16="http://schemas.microsoft.com/office/drawing/2014/main" val="3702789172"/>
                  </a:ext>
                </a:extLst>
              </a:tr>
              <a:tr h="503844">
                <a:tc>
                  <a:txBody>
                    <a:bodyPr/>
                    <a:lstStyle/>
                    <a:p>
                      <a:pPr marL="0" marR="0">
                        <a:lnSpc>
                          <a:spcPct val="107000"/>
                        </a:lnSpc>
                        <a:spcBef>
                          <a:spcPts val="0"/>
                        </a:spcBef>
                        <a:spcAft>
                          <a:spcPts val="0"/>
                        </a:spcAft>
                      </a:pPr>
                      <a:r>
                        <a:rPr lang="en-US" sz="1800" dirty="0">
                          <a:effectLst/>
                          <a:latin typeface="+mn-lt"/>
                        </a:rPr>
                        <a:t>10. Socioeconomic Status</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.20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 .38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.56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.33</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.40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.17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.16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.29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mn-lt"/>
                        </a:rPr>
                        <a:t>--</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1053418"/>
                  </a:ext>
                </a:extLst>
              </a:tr>
            </a:tbl>
          </a:graphicData>
        </a:graphic>
      </p:graphicFrame>
      <p:sp>
        <p:nvSpPr>
          <p:cNvPr id="11" name="Rectangle 2">
            <a:extLst>
              <a:ext uri="{FF2B5EF4-FFF2-40B4-BE49-F238E27FC236}">
                <a16:creationId xmlns:a16="http://schemas.microsoft.com/office/drawing/2014/main" id="{2ACB1C6C-CAEB-4377-8FF9-DA413CF1DFC9}"/>
              </a:ext>
            </a:extLst>
          </p:cNvPr>
          <p:cNvSpPr>
            <a:spLocks noChangeArrowheads="1"/>
          </p:cNvSpPr>
          <p:nvPr/>
        </p:nvSpPr>
        <p:spPr bwMode="auto">
          <a:xfrm>
            <a:off x="591669" y="371778"/>
            <a:ext cx="105783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u="none" strike="noStrike" cap="none" normalizeH="0" baseline="0" dirty="0">
                <a:ln>
                  <a:noFill/>
                </a:ln>
                <a:solidFill>
                  <a:schemeClr val="tx1"/>
                </a:solidFill>
                <a:effectLst/>
                <a:latin typeface="+mj-lt"/>
                <a:ea typeface="Calibri" panose="020F0502020204030204" pitchFamily="34" charset="0"/>
                <a:cs typeface="Calibri" panose="020F0502020204030204" pitchFamily="34" charset="0"/>
              </a:rPr>
              <a:t>Correlation of the Standardized Variables</a:t>
            </a:r>
          </a:p>
        </p:txBody>
      </p:sp>
      <p:sp>
        <p:nvSpPr>
          <p:cNvPr id="13" name="TextBox 12">
            <a:extLst>
              <a:ext uri="{FF2B5EF4-FFF2-40B4-BE49-F238E27FC236}">
                <a16:creationId xmlns:a16="http://schemas.microsoft.com/office/drawing/2014/main" id="{F9FD5DA8-B580-4435-B384-F8C97BEEE85B}"/>
              </a:ext>
            </a:extLst>
          </p:cNvPr>
          <p:cNvSpPr txBox="1"/>
          <p:nvPr/>
        </p:nvSpPr>
        <p:spPr>
          <a:xfrm>
            <a:off x="537883" y="6273515"/>
            <a:ext cx="60960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u="none" strike="noStrike" cap="none" normalizeH="0" baseline="0" dirty="0">
                <a:ln>
                  <a:noFill/>
                </a:ln>
                <a:solidFill>
                  <a:schemeClr val="tx1"/>
                </a:solidFill>
                <a:effectLst/>
                <a:latin typeface="+mj-lt"/>
                <a:ea typeface="Calibri" panose="020F0502020204030204" pitchFamily="34" charset="0"/>
                <a:cs typeface="Calibri" panose="020F0502020204030204" pitchFamily="34" charset="0"/>
              </a:rPr>
              <a:t>(Correlation </a:t>
            </a:r>
            <a:r>
              <a:rPr kumimoji="0" lang="en-US" altLang="en-US" sz="1800" b="0" i="1" u="none" strike="noStrike" cap="none" normalizeH="0" baseline="0" dirty="0">
                <a:ln>
                  <a:noFill/>
                </a:ln>
                <a:solidFill>
                  <a:schemeClr val="tx1"/>
                </a:solidFill>
                <a:effectLst/>
                <a:latin typeface="+mj-lt"/>
                <a:ea typeface="Calibri" panose="020F0502020204030204" pitchFamily="34" charset="0"/>
                <a:cs typeface="Calibri" panose="020F0502020204030204" pitchFamily="34" charset="0"/>
              </a:rPr>
              <a:t>p-values</a:t>
            </a:r>
            <a:r>
              <a:rPr kumimoji="0" lang="en-US" altLang="en-US" sz="1800" b="0" u="none" strike="noStrike" cap="none" normalizeH="0" baseline="0" dirty="0">
                <a:ln>
                  <a:noFill/>
                </a:ln>
                <a:solidFill>
                  <a:schemeClr val="tx1"/>
                </a:solidFill>
                <a:effectLst/>
                <a:latin typeface="+mj-lt"/>
                <a:ea typeface="Calibri" panose="020F0502020204030204" pitchFamily="34" charset="0"/>
                <a:cs typeface="Calibri" panose="020F0502020204030204" pitchFamily="34" charset="0"/>
              </a:rPr>
              <a:t> for all variables are &lt; .001)</a:t>
            </a:r>
            <a:endParaRPr kumimoji="0" lang="en-US" altLang="en-US" sz="1800" b="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57531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0D6F-1BFF-4BB3-BA26-C9B4E085F552}"/>
              </a:ext>
            </a:extLst>
          </p:cNvPr>
          <p:cNvSpPr>
            <a:spLocks noGrp="1"/>
          </p:cNvSpPr>
          <p:nvPr>
            <p:ph type="ctrTitle"/>
          </p:nvPr>
        </p:nvSpPr>
        <p:spPr>
          <a:xfrm>
            <a:off x="6712085" y="718457"/>
            <a:ext cx="5155660" cy="3298371"/>
          </a:xfrm>
        </p:spPr>
        <p:txBody>
          <a:bodyPr vert="horz" lIns="91440" tIns="45720" rIns="91440" bIns="45720" rtlCol="0" anchor="ctr">
            <a:normAutofit/>
          </a:bodyPr>
          <a:lstStyle/>
          <a:p>
            <a:pPr algn="l"/>
            <a:r>
              <a:rPr lang="en-US" sz="3200" b="1" kern="1200" dirty="0">
                <a:solidFill>
                  <a:schemeClr val="tx1"/>
                </a:solidFill>
                <a:latin typeface="+mj-lt"/>
                <a:ea typeface="+mj-ea"/>
                <a:cs typeface="+mj-cs"/>
              </a:rPr>
              <a:t>Students Digital Opportunity:</a:t>
            </a:r>
            <a:br>
              <a:rPr lang="en-US" sz="3200" b="1" kern="1200" dirty="0">
                <a:solidFill>
                  <a:schemeClr val="tx1"/>
                </a:solidFill>
                <a:latin typeface="+mj-lt"/>
                <a:ea typeface="+mj-ea"/>
                <a:cs typeface="+mj-cs"/>
              </a:rPr>
            </a:br>
            <a:r>
              <a:rPr lang="en-US" sz="3200" b="1" kern="1200" dirty="0">
                <a:solidFill>
                  <a:schemeClr val="tx1"/>
                </a:solidFill>
                <a:latin typeface="+mj-lt"/>
                <a:ea typeface="+mj-ea"/>
                <a:cs typeface="+mj-cs"/>
              </a:rPr>
              <a:t>Conceptualization, </a:t>
            </a:r>
            <a:br>
              <a:rPr lang="en-US" sz="3200" b="1" kern="1200" dirty="0">
                <a:solidFill>
                  <a:schemeClr val="tx1"/>
                </a:solidFill>
                <a:latin typeface="+mj-lt"/>
                <a:ea typeface="+mj-ea"/>
                <a:cs typeface="+mj-cs"/>
              </a:rPr>
            </a:br>
            <a:r>
              <a:rPr lang="en-US" sz="3200" b="1" kern="1200" dirty="0">
                <a:solidFill>
                  <a:schemeClr val="tx1"/>
                </a:solidFill>
                <a:latin typeface="+mj-lt"/>
                <a:ea typeface="+mj-ea"/>
                <a:cs typeface="+mj-cs"/>
              </a:rPr>
              <a:t>Analysis, and Implications</a:t>
            </a:r>
          </a:p>
        </p:txBody>
      </p:sp>
      <p:sp>
        <p:nvSpPr>
          <p:cNvPr id="40" name="Freeform: Shape 29">
            <a:extLst>
              <a:ext uri="{FF2B5EF4-FFF2-40B4-BE49-F238E27FC236}">
                <a16:creationId xmlns:a16="http://schemas.microsoft.com/office/drawing/2014/main" id="{0ED52484-C939-4951-85D6-79046BBC6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67397" cy="3481744"/>
          </a:xfrm>
          <a:custGeom>
            <a:avLst/>
            <a:gdLst>
              <a:gd name="connsiteX0" fmla="*/ 0 w 4067397"/>
              <a:gd name="connsiteY0" fmla="*/ 0 h 3481744"/>
              <a:gd name="connsiteX1" fmla="*/ 3741230 w 4067397"/>
              <a:gd name="connsiteY1" fmla="*/ 0 h 3481744"/>
              <a:gd name="connsiteX2" fmla="*/ 3789282 w 4067397"/>
              <a:gd name="connsiteY2" fmla="*/ 79096 h 3481744"/>
              <a:gd name="connsiteX3" fmla="*/ 4067397 w 4067397"/>
              <a:gd name="connsiteY3" fmla="*/ 1177456 h 3481744"/>
              <a:gd name="connsiteX4" fmla="*/ 1763109 w 4067397"/>
              <a:gd name="connsiteY4" fmla="*/ 3481744 h 3481744"/>
              <a:gd name="connsiteX5" fmla="*/ 133731 w 4067397"/>
              <a:gd name="connsiteY5" fmla="*/ 2806834 h 3481744"/>
              <a:gd name="connsiteX6" fmla="*/ 0 w 4067397"/>
              <a:gd name="connsiteY6" fmla="*/ 2659692 h 348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7397" h="3481744">
                <a:moveTo>
                  <a:pt x="0" y="0"/>
                </a:moveTo>
                <a:lnTo>
                  <a:pt x="3741230" y="0"/>
                </a:lnTo>
                <a:lnTo>
                  <a:pt x="3789282" y="79096"/>
                </a:lnTo>
                <a:cubicBezTo>
                  <a:pt x="3966649" y="405598"/>
                  <a:pt x="4067397" y="779761"/>
                  <a:pt x="4067397" y="1177456"/>
                </a:cubicBezTo>
                <a:cubicBezTo>
                  <a:pt x="4067397" y="2450079"/>
                  <a:pt x="3035732" y="3481744"/>
                  <a:pt x="1763109" y="3481744"/>
                </a:cubicBezTo>
                <a:cubicBezTo>
                  <a:pt x="1126798" y="3481744"/>
                  <a:pt x="550726" y="3223828"/>
                  <a:pt x="133731" y="2806834"/>
                </a:cubicBezTo>
                <a:lnTo>
                  <a:pt x="0" y="26596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Oval 31">
            <a:extLst>
              <a:ext uri="{FF2B5EF4-FFF2-40B4-BE49-F238E27FC236}">
                <a16:creationId xmlns:a16="http://schemas.microsoft.com/office/drawing/2014/main" id="{123AC743-1CAC-4594-8F81-8E5C1E45B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5804" y="452999"/>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descr="Student seated in classroom at table, reading tablet">
            <a:extLst>
              <a:ext uri="{FF2B5EF4-FFF2-40B4-BE49-F238E27FC236}">
                <a16:creationId xmlns:a16="http://schemas.microsoft.com/office/drawing/2014/main" id="{F9B403A0-BA7C-40C0-B91B-C15C39E27B3B}"/>
              </a:ext>
            </a:extLst>
          </p:cNvPr>
          <p:cNvPicPr>
            <a:picLocks noChangeAspect="1"/>
          </p:cNvPicPr>
          <p:nvPr/>
        </p:nvPicPr>
        <p:blipFill rotWithShape="1">
          <a:blip r:embed="rId3">
            <a:extLst>
              <a:ext uri="{28A0092B-C50C-407E-A947-70E740481C1C}">
                <a14:useLocalDpi xmlns:a14="http://schemas.microsoft.com/office/drawing/2010/main" val="0"/>
              </a:ext>
            </a:extLst>
          </a:blip>
          <a:srcRect l="9207" r="24046" b="4"/>
          <a:stretch/>
        </p:blipFill>
        <p:spPr>
          <a:xfrm>
            <a:off x="4700396" y="617591"/>
            <a:ext cx="1691640" cy="1691640"/>
          </a:xfrm>
          <a:custGeom>
            <a:avLst/>
            <a:gdLst/>
            <a:ahLst/>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pic>
      <p:sp>
        <p:nvSpPr>
          <p:cNvPr id="42" name="Freeform: Shape 33">
            <a:extLst>
              <a:ext uri="{FF2B5EF4-FFF2-40B4-BE49-F238E27FC236}">
                <a16:creationId xmlns:a16="http://schemas.microsoft.com/office/drawing/2014/main" id="{3DF8EA8C-4EAB-49EE-BBAB-78BE910D2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1056"/>
            <a:ext cx="3216344" cy="2816945"/>
          </a:xfrm>
          <a:custGeom>
            <a:avLst/>
            <a:gdLst>
              <a:gd name="connsiteX0" fmla="*/ 1360112 w 3216344"/>
              <a:gd name="connsiteY0" fmla="*/ 0 h 2816945"/>
              <a:gd name="connsiteX1" fmla="*/ 3216344 w 3216344"/>
              <a:gd name="connsiteY1" fmla="*/ 1856232 h 2816945"/>
              <a:gd name="connsiteX2" fmla="*/ 2992307 w 3216344"/>
              <a:gd name="connsiteY2" fmla="*/ 2741023 h 2816945"/>
              <a:gd name="connsiteX3" fmla="*/ 2946183 w 3216344"/>
              <a:gd name="connsiteY3" fmla="*/ 2816945 h 2816945"/>
              <a:gd name="connsiteX4" fmla="*/ 0 w 3216344"/>
              <a:gd name="connsiteY4" fmla="*/ 2816945 h 2816945"/>
              <a:gd name="connsiteX5" fmla="*/ 0 w 3216344"/>
              <a:gd name="connsiteY5" fmla="*/ 596005 h 2816945"/>
              <a:gd name="connsiteX6" fmla="*/ 47558 w 3216344"/>
              <a:gd name="connsiteY6" fmla="*/ 543678 h 2816945"/>
              <a:gd name="connsiteX7" fmla="*/ 1360112 w 3216344"/>
              <a:gd name="connsiteY7" fmla="*/ 0 h 28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6344" h="2816945">
                <a:moveTo>
                  <a:pt x="1360112" y="0"/>
                </a:moveTo>
                <a:cubicBezTo>
                  <a:pt x="2385281" y="0"/>
                  <a:pt x="3216344" y="831063"/>
                  <a:pt x="3216344" y="1856232"/>
                </a:cubicBezTo>
                <a:cubicBezTo>
                  <a:pt x="3216344" y="2176598"/>
                  <a:pt x="3135186" y="2478007"/>
                  <a:pt x="2992307" y="2741023"/>
                </a:cubicBezTo>
                <a:lnTo>
                  <a:pt x="2946183" y="2816945"/>
                </a:lnTo>
                <a:lnTo>
                  <a:pt x="0" y="2816945"/>
                </a:lnTo>
                <a:lnTo>
                  <a:pt x="0" y="596005"/>
                </a:lnTo>
                <a:lnTo>
                  <a:pt x="47558" y="543678"/>
                </a:lnTo>
                <a:cubicBezTo>
                  <a:pt x="383470" y="207766"/>
                  <a:pt x="847528" y="0"/>
                  <a:pt x="136011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Oval 35">
            <a:extLst>
              <a:ext uri="{FF2B5EF4-FFF2-40B4-BE49-F238E27FC236}">
                <a16:creationId xmlns:a16="http://schemas.microsoft.com/office/drawing/2014/main" id="{9973AF05-1CBD-4B57-BB0F-EAEF9F8FB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0935" y="2871982"/>
            <a:ext cx="2834640" cy="28346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Father helping son with homework">
            <a:extLst>
              <a:ext uri="{FF2B5EF4-FFF2-40B4-BE49-F238E27FC236}">
                <a16:creationId xmlns:a16="http://schemas.microsoft.com/office/drawing/2014/main" id="{91BE2096-3F4E-4F77-8F6F-6289545580CF}"/>
              </a:ext>
            </a:extLst>
          </p:cNvPr>
          <p:cNvPicPr>
            <a:picLocks noChangeAspect="1"/>
          </p:cNvPicPr>
          <p:nvPr/>
        </p:nvPicPr>
        <p:blipFill rotWithShape="1">
          <a:blip r:embed="rId4">
            <a:extLst>
              <a:ext uri="{28A0092B-C50C-407E-A947-70E740481C1C}">
                <a14:useLocalDpi xmlns:a14="http://schemas.microsoft.com/office/drawing/2010/main" val="0"/>
              </a:ext>
            </a:extLst>
          </a:blip>
          <a:srcRect l="9664" r="23588" b="3"/>
          <a:stretch/>
        </p:blipFill>
        <p:spPr>
          <a:xfrm>
            <a:off x="3545527" y="3036574"/>
            <a:ext cx="2505456" cy="2505456"/>
          </a:xfrm>
          <a:custGeom>
            <a:avLst/>
            <a:gdLst/>
            <a:ahLst/>
            <a:cxnLst/>
            <a:rect l="l" t="t" r="r" b="b"/>
            <a:pathLst>
              <a:path w="2505456" h="2505456">
                <a:moveTo>
                  <a:pt x="1252728" y="0"/>
                </a:moveTo>
                <a:cubicBezTo>
                  <a:pt x="1944591" y="0"/>
                  <a:pt x="2505456" y="560865"/>
                  <a:pt x="2505456" y="1252728"/>
                </a:cubicBezTo>
                <a:cubicBezTo>
                  <a:pt x="2505456" y="1944591"/>
                  <a:pt x="1944591" y="2505456"/>
                  <a:pt x="1252728" y="2505456"/>
                </a:cubicBezTo>
                <a:cubicBezTo>
                  <a:pt x="560865" y="2505456"/>
                  <a:pt x="0" y="1944591"/>
                  <a:pt x="0" y="1252728"/>
                </a:cubicBezTo>
                <a:cubicBezTo>
                  <a:pt x="0" y="560865"/>
                  <a:pt x="560865" y="0"/>
                  <a:pt x="1252728" y="0"/>
                </a:cubicBezTo>
                <a:close/>
              </a:path>
            </a:pathLst>
          </a:custGeom>
        </p:spPr>
      </p:pic>
      <p:pic>
        <p:nvPicPr>
          <p:cNvPr id="6" name="Picture 5" descr="High school teacher calling on student in classroom">
            <a:extLst>
              <a:ext uri="{FF2B5EF4-FFF2-40B4-BE49-F238E27FC236}">
                <a16:creationId xmlns:a16="http://schemas.microsoft.com/office/drawing/2014/main" id="{0687FA20-506F-42B1-A10D-CFE82A80507F}"/>
              </a:ext>
            </a:extLst>
          </p:cNvPr>
          <p:cNvPicPr>
            <a:picLocks noChangeAspect="1"/>
          </p:cNvPicPr>
          <p:nvPr/>
        </p:nvPicPr>
        <p:blipFill rotWithShape="1">
          <a:blip r:embed="rId5">
            <a:extLst>
              <a:ext uri="{28A0092B-C50C-407E-A947-70E740481C1C}">
                <a14:useLocalDpi xmlns:a14="http://schemas.microsoft.com/office/drawing/2010/main" val="0"/>
              </a:ext>
            </a:extLst>
          </a:blip>
          <a:srcRect l="11935" r="9536" b="-1"/>
          <a:stretch/>
        </p:blipFill>
        <p:spPr>
          <a:xfrm>
            <a:off x="20" y="10"/>
            <a:ext cx="3904480" cy="3318836"/>
          </a:xfrm>
          <a:custGeom>
            <a:avLst/>
            <a:gdLst/>
            <a:ahLst/>
            <a:cxnLst/>
            <a:rect l="l" t="t" r="r" b="b"/>
            <a:pathLst>
              <a:path w="3904500" h="3318846">
                <a:moveTo>
                  <a:pt x="0" y="0"/>
                </a:moveTo>
                <a:lnTo>
                  <a:pt x="3550823" y="0"/>
                </a:lnTo>
                <a:lnTo>
                  <a:pt x="3646046" y="156742"/>
                </a:lnTo>
                <a:cubicBezTo>
                  <a:pt x="3810874" y="460163"/>
                  <a:pt x="3904500" y="807876"/>
                  <a:pt x="3904500" y="1177456"/>
                </a:cubicBezTo>
                <a:cubicBezTo>
                  <a:pt x="3904500" y="2360113"/>
                  <a:pt x="2945767" y="3318846"/>
                  <a:pt x="1763110" y="3318846"/>
                </a:cubicBezTo>
                <a:cubicBezTo>
                  <a:pt x="1097866" y="3318846"/>
                  <a:pt x="503472" y="3015497"/>
                  <a:pt x="110709" y="2539579"/>
                </a:cubicBezTo>
                <a:lnTo>
                  <a:pt x="0" y="2391530"/>
                </a:lnTo>
                <a:close/>
              </a:path>
            </a:pathLst>
          </a:custGeom>
        </p:spPr>
      </p:pic>
      <p:pic>
        <p:nvPicPr>
          <p:cNvPr id="16" name="Picture 15" descr="Young girl sitting on steps using a digital tablet">
            <a:extLst>
              <a:ext uri="{FF2B5EF4-FFF2-40B4-BE49-F238E27FC236}">
                <a16:creationId xmlns:a16="http://schemas.microsoft.com/office/drawing/2014/main" id="{478A1BBD-F780-4498-8B56-0872E35ABE7D}"/>
              </a:ext>
            </a:extLst>
          </p:cNvPr>
          <p:cNvPicPr>
            <a:picLocks noChangeAspect="1"/>
          </p:cNvPicPr>
          <p:nvPr/>
        </p:nvPicPr>
        <p:blipFill rotWithShape="1">
          <a:blip r:embed="rId6">
            <a:extLst>
              <a:ext uri="{28A0092B-C50C-407E-A947-70E740481C1C}">
                <a14:useLocalDpi xmlns:a14="http://schemas.microsoft.com/office/drawing/2010/main" val="0"/>
              </a:ext>
            </a:extLst>
          </a:blip>
          <a:srcRect l="8415" r="14889" b="4"/>
          <a:stretch/>
        </p:blipFill>
        <p:spPr>
          <a:xfrm>
            <a:off x="1" y="4207014"/>
            <a:ext cx="3050387" cy="2654675"/>
          </a:xfrm>
          <a:custGeom>
            <a:avLst/>
            <a:gdLst/>
            <a:ahLst/>
            <a:cxnLst/>
            <a:rect l="l" t="t" r="r" b="b"/>
            <a:pathLst>
              <a:path w="3050387" h="2654675">
                <a:moveTo>
                  <a:pt x="1360112" y="0"/>
                </a:moveTo>
                <a:cubicBezTo>
                  <a:pt x="2293625" y="0"/>
                  <a:pt x="3050387" y="756762"/>
                  <a:pt x="3050387" y="1690275"/>
                </a:cubicBezTo>
                <a:cubicBezTo>
                  <a:pt x="3050387" y="2040343"/>
                  <a:pt x="2943967" y="2365554"/>
                  <a:pt x="2761715" y="2635324"/>
                </a:cubicBezTo>
                <a:lnTo>
                  <a:pt x="2747244" y="2654675"/>
                </a:lnTo>
                <a:lnTo>
                  <a:pt x="0" y="2654675"/>
                </a:lnTo>
                <a:lnTo>
                  <a:pt x="0" y="689742"/>
                </a:lnTo>
                <a:lnTo>
                  <a:pt x="55814" y="615103"/>
                </a:lnTo>
                <a:cubicBezTo>
                  <a:pt x="365835" y="239445"/>
                  <a:pt x="835011" y="0"/>
                  <a:pt x="1360112" y="0"/>
                </a:cubicBezTo>
                <a:close/>
              </a:path>
            </a:pathLst>
          </a:custGeom>
        </p:spPr>
      </p:pic>
      <p:sp>
        <p:nvSpPr>
          <p:cNvPr id="3" name="Subtitle 2">
            <a:extLst>
              <a:ext uri="{FF2B5EF4-FFF2-40B4-BE49-F238E27FC236}">
                <a16:creationId xmlns:a16="http://schemas.microsoft.com/office/drawing/2014/main" id="{5245B846-D93E-4A5E-97A6-BC2EEAE8DE0C}"/>
              </a:ext>
            </a:extLst>
          </p:cNvPr>
          <p:cNvSpPr>
            <a:spLocks noGrp="1"/>
          </p:cNvSpPr>
          <p:nvPr>
            <p:ph type="subTitle" idx="1"/>
          </p:nvPr>
        </p:nvSpPr>
        <p:spPr>
          <a:xfrm>
            <a:off x="6743700" y="4033158"/>
            <a:ext cx="5121729" cy="1502228"/>
          </a:xfrm>
        </p:spPr>
        <p:txBody>
          <a:bodyPr vert="horz" lIns="91440" tIns="45720" rIns="91440" bIns="45720" rtlCol="0" anchor="t">
            <a:normAutofit/>
          </a:bodyPr>
          <a:lstStyle/>
          <a:p>
            <a:pPr>
              <a:lnSpc>
                <a:spcPct val="100000"/>
              </a:lnSpc>
              <a:spcBef>
                <a:spcPts val="0"/>
              </a:spcBef>
              <a:spcAft>
                <a:spcPts val="600"/>
              </a:spcAft>
            </a:pPr>
            <a:r>
              <a:rPr lang="en-US" sz="2000" i="0" u="none" strike="noStrike" dirty="0">
                <a:effectLst/>
              </a:rPr>
              <a:t>Candidate for </a:t>
            </a:r>
          </a:p>
          <a:p>
            <a:pPr>
              <a:lnSpc>
                <a:spcPct val="100000"/>
              </a:lnSpc>
              <a:spcBef>
                <a:spcPts val="0"/>
              </a:spcBef>
              <a:spcAft>
                <a:spcPts val="600"/>
              </a:spcAft>
            </a:pPr>
            <a:r>
              <a:rPr lang="en-US" sz="2000" i="0" u="none" strike="noStrike" dirty="0">
                <a:effectLst/>
              </a:rPr>
              <a:t>Senior Research Analyst</a:t>
            </a:r>
          </a:p>
          <a:p>
            <a:pPr>
              <a:lnSpc>
                <a:spcPct val="100000"/>
              </a:lnSpc>
              <a:spcBef>
                <a:spcPts val="0"/>
              </a:spcBef>
              <a:spcAft>
                <a:spcPts val="600"/>
              </a:spcAft>
            </a:pPr>
            <a:r>
              <a:rPr lang="en-US" sz="2000" i="0" u="none" strike="noStrike" dirty="0">
                <a:effectLst/>
              </a:rPr>
              <a:t> Cary K. Jim</a:t>
            </a:r>
            <a:endParaRPr lang="en-US" sz="2000" dirty="0">
              <a:effectLst/>
            </a:endParaRPr>
          </a:p>
        </p:txBody>
      </p:sp>
      <p:sp>
        <p:nvSpPr>
          <p:cNvPr id="4" name="Slide Number Placeholder 3">
            <a:extLst>
              <a:ext uri="{FF2B5EF4-FFF2-40B4-BE49-F238E27FC236}">
                <a16:creationId xmlns:a16="http://schemas.microsoft.com/office/drawing/2014/main" id="{BAEB64FD-20D9-4D32-A04F-05FD0E0EC4F4}"/>
              </a:ext>
            </a:extLst>
          </p:cNvPr>
          <p:cNvSpPr>
            <a:spLocks noGrp="1"/>
          </p:cNvSpPr>
          <p:nvPr>
            <p:ph type="sldNum" sz="quarter" idx="12"/>
          </p:nvPr>
        </p:nvSpPr>
        <p:spPr>
          <a:xfrm>
            <a:off x="11000232" y="6108192"/>
            <a:ext cx="548640" cy="548640"/>
          </a:xfrm>
          <a:prstGeom prst="ellipse">
            <a:avLst/>
          </a:prstGeom>
          <a:solidFill>
            <a:srgbClr val="6E3B2E"/>
          </a:solidFill>
        </p:spPr>
        <p:txBody>
          <a:bodyPr vert="horz" lIns="91440" tIns="45720" rIns="91440" bIns="45720" rtlCol="0" anchor="ctr">
            <a:normAutofit/>
          </a:bodyPr>
          <a:lstStyle/>
          <a:p>
            <a:pPr algn="ctr">
              <a:spcAft>
                <a:spcPts val="600"/>
              </a:spcAft>
            </a:pPr>
            <a:fld id="{FE9D3977-62C8-4D4B-B0DC-8EFF4BC8A1CF}" type="slidenum">
              <a:rPr lang="en-US" sz="1500">
                <a:solidFill>
                  <a:srgbClr val="FFFFFF"/>
                </a:solidFill>
              </a:rPr>
              <a:pPr algn="ctr">
                <a:spcAft>
                  <a:spcPts val="600"/>
                </a:spcAft>
              </a:pPr>
              <a:t>2</a:t>
            </a:fld>
            <a:endParaRPr lang="en-US" sz="1500" dirty="0">
              <a:solidFill>
                <a:srgbClr val="FFFFFF"/>
              </a:solidFill>
            </a:endParaRPr>
          </a:p>
        </p:txBody>
      </p:sp>
      <p:sp>
        <p:nvSpPr>
          <p:cNvPr id="7" name="TextBox 6">
            <a:extLst>
              <a:ext uri="{FF2B5EF4-FFF2-40B4-BE49-F238E27FC236}">
                <a16:creationId xmlns:a16="http://schemas.microsoft.com/office/drawing/2014/main" id="{F1E5FD0C-00DA-4150-A977-5246F3F18DAD}"/>
              </a:ext>
            </a:extLst>
          </p:cNvPr>
          <p:cNvSpPr txBox="1"/>
          <p:nvPr/>
        </p:nvSpPr>
        <p:spPr>
          <a:xfrm>
            <a:off x="1625600" y="6035040"/>
            <a:ext cx="10367108" cy="661720"/>
          </a:xfrm>
          <a:prstGeom prst="rect">
            <a:avLst/>
          </a:prstGeom>
          <a:noFill/>
        </p:spPr>
        <p:txBody>
          <a:bodyPr wrap="square" lIns="91440" tIns="45720" rIns="91440" bIns="45720" rtlCol="0" anchor="t">
            <a:spAutoFit/>
          </a:bodyPr>
          <a:lstStyle/>
          <a:p>
            <a:pPr algn="ctr">
              <a:spcAft>
                <a:spcPts val="600"/>
              </a:spcAft>
            </a:pPr>
            <a:r>
              <a:rPr lang="en-US" sz="1600" dirty="0"/>
              <a:t>Note: This work was initiated at the Global XPRIZE Education Open Data Challenge</a:t>
            </a:r>
          </a:p>
          <a:p>
            <a:pPr algn="ctr">
              <a:spcAft>
                <a:spcPts val="600"/>
              </a:spcAft>
            </a:pPr>
            <a:r>
              <a:rPr lang="en-US" sz="1600" dirty="0"/>
              <a:t> by Microsoft and the Open Data Institute (UK). </a:t>
            </a:r>
          </a:p>
        </p:txBody>
      </p:sp>
    </p:spTree>
    <p:extLst>
      <p:ext uri="{BB962C8B-B14F-4D97-AF65-F5344CB8AC3E}">
        <p14:creationId xmlns:p14="http://schemas.microsoft.com/office/powerpoint/2010/main" val="218101631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CC33-B0C3-46A9-9EA2-3DB59F649C5D}"/>
              </a:ext>
            </a:extLst>
          </p:cNvPr>
          <p:cNvSpPr>
            <a:spLocks noGrp="1"/>
          </p:cNvSpPr>
          <p:nvPr>
            <p:ph type="title"/>
          </p:nvPr>
        </p:nvSpPr>
        <p:spPr/>
        <p:txBody>
          <a:bodyPr>
            <a:normAutofit/>
          </a:bodyPr>
          <a:lstStyle/>
          <a:p>
            <a:r>
              <a:rPr lang="en-US" b="1" dirty="0"/>
              <a:t>Factor Analysis: Principal Axis Factoring Model </a:t>
            </a:r>
          </a:p>
        </p:txBody>
      </p:sp>
      <p:sp>
        <p:nvSpPr>
          <p:cNvPr id="6" name="Content Placeholder 5">
            <a:extLst>
              <a:ext uri="{FF2B5EF4-FFF2-40B4-BE49-F238E27FC236}">
                <a16:creationId xmlns:a16="http://schemas.microsoft.com/office/drawing/2014/main" id="{F43E327A-E027-40A1-B7F1-C6439817A054}"/>
              </a:ext>
            </a:extLst>
          </p:cNvPr>
          <p:cNvSpPr>
            <a:spLocks noGrp="1"/>
          </p:cNvSpPr>
          <p:nvPr>
            <p:ph sz="half" idx="1"/>
          </p:nvPr>
        </p:nvSpPr>
        <p:spPr>
          <a:xfrm>
            <a:off x="789214" y="1710267"/>
            <a:ext cx="5509986" cy="4707466"/>
          </a:xfrm>
        </p:spPr>
        <p:txBody>
          <a:bodyPr>
            <a:normAutofit fontScale="92500" lnSpcReduction="10000"/>
          </a:bodyPr>
          <a:lstStyle/>
          <a:p>
            <a:r>
              <a:rPr lang="en-US" dirty="0"/>
              <a:t>Multivariate statistics </a:t>
            </a:r>
          </a:p>
          <a:p>
            <a:r>
              <a:rPr lang="en-US" dirty="0"/>
              <a:t>Highlight relationships </a:t>
            </a:r>
          </a:p>
          <a:p>
            <a:r>
              <a:rPr lang="en-US" dirty="0"/>
              <a:t>Latent (underlying) structure</a:t>
            </a:r>
          </a:p>
          <a:p>
            <a:endParaRPr lang="en-US" dirty="0"/>
          </a:p>
          <a:p>
            <a:r>
              <a:rPr lang="en-US" dirty="0"/>
              <a:t>Correlation matrix</a:t>
            </a:r>
          </a:p>
          <a:p>
            <a:r>
              <a:rPr lang="en-US" dirty="0"/>
              <a:t>Assume error variance </a:t>
            </a:r>
          </a:p>
          <a:p>
            <a:pPr marL="0" indent="0">
              <a:buNone/>
            </a:pPr>
            <a:endParaRPr lang="en-US" dirty="0"/>
          </a:p>
          <a:p>
            <a:r>
              <a:rPr lang="en-US" dirty="0"/>
              <a:t>Standardized scores </a:t>
            </a:r>
          </a:p>
          <a:p>
            <a:pPr marL="0" indent="0">
              <a:buNone/>
            </a:pPr>
            <a:r>
              <a:rPr lang="en-US" dirty="0"/>
              <a:t>   (Bartlett method)</a:t>
            </a:r>
          </a:p>
          <a:p>
            <a:r>
              <a:rPr lang="en-US" dirty="0"/>
              <a:t>Reliability assessed Cronbach’s Alpha</a:t>
            </a:r>
          </a:p>
        </p:txBody>
      </p:sp>
      <p:pic>
        <p:nvPicPr>
          <p:cNvPr id="7" name="Content Placeholder 6">
            <a:extLst>
              <a:ext uri="{FF2B5EF4-FFF2-40B4-BE49-F238E27FC236}">
                <a16:creationId xmlns:a16="http://schemas.microsoft.com/office/drawing/2014/main" id="{5DB9981A-1B03-4B5E-8A13-5F60FEA1AE00}"/>
              </a:ext>
            </a:extLst>
          </p:cNvPr>
          <p:cNvPicPr>
            <a:picLocks noGrp="1" noChangeAspect="1"/>
          </p:cNvPicPr>
          <p:nvPr>
            <p:ph sz="half" idx="2"/>
          </p:nvPr>
        </p:nvPicPr>
        <p:blipFill rotWithShape="1">
          <a:blip r:embed="rId3"/>
          <a:srcRect r="24567"/>
          <a:stretch/>
        </p:blipFill>
        <p:spPr>
          <a:xfrm>
            <a:off x="6693047" y="1551214"/>
            <a:ext cx="4753282" cy="4637315"/>
          </a:xfrm>
        </p:spPr>
      </p:pic>
      <p:sp>
        <p:nvSpPr>
          <p:cNvPr id="3" name="Slide Number Placeholder 2">
            <a:extLst>
              <a:ext uri="{FF2B5EF4-FFF2-40B4-BE49-F238E27FC236}">
                <a16:creationId xmlns:a16="http://schemas.microsoft.com/office/drawing/2014/main" id="{7BB045AF-A63F-428A-88A8-A1E6F064CFFC}"/>
              </a:ext>
            </a:extLst>
          </p:cNvPr>
          <p:cNvSpPr>
            <a:spLocks noGrp="1"/>
          </p:cNvSpPr>
          <p:nvPr>
            <p:ph type="sldNum" sz="quarter" idx="12"/>
          </p:nvPr>
        </p:nvSpPr>
        <p:spPr/>
        <p:txBody>
          <a:bodyPr/>
          <a:lstStyle/>
          <a:p>
            <a:fld id="{8D86A93F-2719-4548-87E7-E85D1738A043}" type="slidenum">
              <a:rPr lang="en-US" smtClean="0"/>
              <a:t>20</a:t>
            </a:fld>
            <a:endParaRPr lang="en-US" dirty="0"/>
          </a:p>
        </p:txBody>
      </p:sp>
    </p:spTree>
    <p:extLst>
      <p:ext uri="{BB962C8B-B14F-4D97-AF65-F5344CB8AC3E}">
        <p14:creationId xmlns:p14="http://schemas.microsoft.com/office/powerpoint/2010/main" val="37989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250"/>
                                        <p:tgtEl>
                                          <p:spTgt spid="6">
                                            <p:txEl>
                                              <p:pRg st="0" end="0"/>
                                            </p:txEl>
                                          </p:spTgt>
                                        </p:tgtEl>
                                      </p:cBhvr>
                                    </p:animEffect>
                                    <p:anim calcmode="lin" valueType="num">
                                      <p:cBhvr>
                                        <p:cTn id="8" dur="1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25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250"/>
                                        <p:tgtEl>
                                          <p:spTgt spid="6">
                                            <p:txEl>
                                              <p:pRg st="1" end="1"/>
                                            </p:txEl>
                                          </p:spTgt>
                                        </p:tgtEl>
                                      </p:cBhvr>
                                    </p:animEffect>
                                    <p:anim calcmode="lin" valueType="num">
                                      <p:cBhvr>
                                        <p:cTn id="13" dur="125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25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250"/>
                                        <p:tgtEl>
                                          <p:spTgt spid="6">
                                            <p:txEl>
                                              <p:pRg st="2" end="2"/>
                                            </p:txEl>
                                          </p:spTgt>
                                        </p:tgtEl>
                                      </p:cBhvr>
                                    </p:animEffect>
                                    <p:anim calcmode="lin" valueType="num">
                                      <p:cBhvr>
                                        <p:cTn id="18" dur="125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25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500"/>
                                        <p:tgtEl>
                                          <p:spTgt spid="6">
                                            <p:txEl>
                                              <p:pRg st="4" end="4"/>
                                            </p:txEl>
                                          </p:spTgt>
                                        </p:tgtEl>
                                      </p:cBhvr>
                                    </p:animEffect>
                                    <p:anim calcmode="lin" valueType="num">
                                      <p:cBhvr>
                                        <p:cTn id="25" dur="1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50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500"/>
                                        <p:tgtEl>
                                          <p:spTgt spid="6">
                                            <p:txEl>
                                              <p:pRg st="5" end="5"/>
                                            </p:txEl>
                                          </p:spTgt>
                                        </p:tgtEl>
                                      </p:cBhvr>
                                    </p:animEffect>
                                    <p:anim calcmode="lin" valueType="num">
                                      <p:cBhvr>
                                        <p:cTn id="30" dur="1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1500" fill="hold"/>
                                        <p:tgtEl>
                                          <p:spTgt spid="6">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1750"/>
                                        <p:tgtEl>
                                          <p:spTgt spid="6">
                                            <p:txEl>
                                              <p:pRg st="7" end="7"/>
                                            </p:txEl>
                                          </p:spTgt>
                                        </p:tgtEl>
                                      </p:cBhvr>
                                    </p:animEffect>
                                    <p:anim calcmode="lin" valueType="num">
                                      <p:cBhvr>
                                        <p:cTn id="35" dur="175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6" dur="1750" fill="hold"/>
                                        <p:tgtEl>
                                          <p:spTgt spid="6">
                                            <p:txEl>
                                              <p:pRg st="7" end="7"/>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750"/>
                                        <p:tgtEl>
                                          <p:spTgt spid="6">
                                            <p:txEl>
                                              <p:pRg st="8" end="8"/>
                                            </p:txEl>
                                          </p:spTgt>
                                        </p:tgtEl>
                                      </p:cBhvr>
                                    </p:animEffect>
                                    <p:anim calcmode="lin" valueType="num">
                                      <p:cBhvr>
                                        <p:cTn id="40" dur="175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1" dur="1750" fill="hold"/>
                                        <p:tgtEl>
                                          <p:spTgt spid="6">
                                            <p:txEl>
                                              <p:pRg st="8" end="8"/>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1750"/>
                                        <p:tgtEl>
                                          <p:spTgt spid="6">
                                            <p:txEl>
                                              <p:pRg st="9" end="9"/>
                                            </p:txEl>
                                          </p:spTgt>
                                        </p:tgtEl>
                                      </p:cBhvr>
                                    </p:animEffect>
                                    <p:anim calcmode="lin" valueType="num">
                                      <p:cBhvr>
                                        <p:cTn id="45" dur="175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6" dur="175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CC33-B0C3-46A9-9EA2-3DB59F649C5D}"/>
              </a:ext>
            </a:extLst>
          </p:cNvPr>
          <p:cNvSpPr>
            <a:spLocks noGrp="1"/>
          </p:cNvSpPr>
          <p:nvPr>
            <p:ph type="title"/>
          </p:nvPr>
        </p:nvSpPr>
        <p:spPr>
          <a:xfrm>
            <a:off x="838200" y="365126"/>
            <a:ext cx="10515600" cy="836146"/>
          </a:xfrm>
        </p:spPr>
        <p:txBody>
          <a:bodyPr/>
          <a:lstStyle/>
          <a:p>
            <a:r>
              <a:rPr lang="en-US" b="1" dirty="0"/>
              <a:t>Factor Analysis – Principal Axis Factoring </a:t>
            </a:r>
          </a:p>
        </p:txBody>
      </p:sp>
      <p:pic>
        <p:nvPicPr>
          <p:cNvPr id="7" name="Content Placeholder 6">
            <a:extLst>
              <a:ext uri="{FF2B5EF4-FFF2-40B4-BE49-F238E27FC236}">
                <a16:creationId xmlns:a16="http://schemas.microsoft.com/office/drawing/2014/main" id="{5DB9981A-1B03-4B5E-8A13-5F60FEA1AE00}"/>
              </a:ext>
            </a:extLst>
          </p:cNvPr>
          <p:cNvPicPr>
            <a:picLocks noGrp="1" noChangeAspect="1"/>
          </p:cNvPicPr>
          <p:nvPr>
            <p:ph sz="half" idx="2"/>
          </p:nvPr>
        </p:nvPicPr>
        <p:blipFill>
          <a:blip r:embed="rId3"/>
          <a:stretch>
            <a:fillRect/>
          </a:stretch>
        </p:blipFill>
        <p:spPr>
          <a:xfrm>
            <a:off x="287121" y="1370598"/>
            <a:ext cx="6713339" cy="4940553"/>
          </a:xfrm>
        </p:spPr>
      </p:pic>
      <p:sp>
        <p:nvSpPr>
          <p:cNvPr id="3" name="Slide Number Placeholder 2">
            <a:extLst>
              <a:ext uri="{FF2B5EF4-FFF2-40B4-BE49-F238E27FC236}">
                <a16:creationId xmlns:a16="http://schemas.microsoft.com/office/drawing/2014/main" id="{7BB045AF-A63F-428A-88A8-A1E6F064CFFC}"/>
              </a:ext>
            </a:extLst>
          </p:cNvPr>
          <p:cNvSpPr>
            <a:spLocks noGrp="1"/>
          </p:cNvSpPr>
          <p:nvPr>
            <p:ph type="sldNum" sz="quarter" idx="12"/>
          </p:nvPr>
        </p:nvSpPr>
        <p:spPr/>
        <p:txBody>
          <a:bodyPr/>
          <a:lstStyle/>
          <a:p>
            <a:fld id="{8D86A93F-2719-4548-87E7-E85D1738A043}" type="slidenum">
              <a:rPr lang="en-US" smtClean="0"/>
              <a:t>21</a:t>
            </a:fld>
            <a:endParaRPr lang="en-US" dirty="0"/>
          </a:p>
        </p:txBody>
      </p:sp>
      <p:graphicFrame>
        <p:nvGraphicFramePr>
          <p:cNvPr id="12" name="Table 11">
            <a:extLst>
              <a:ext uri="{FF2B5EF4-FFF2-40B4-BE49-F238E27FC236}">
                <a16:creationId xmlns:a16="http://schemas.microsoft.com/office/drawing/2014/main" id="{D34B2062-79ED-4E1F-B185-BC6C960E2B73}"/>
              </a:ext>
            </a:extLst>
          </p:cNvPr>
          <p:cNvGraphicFramePr>
            <a:graphicFrameLocks noGrp="1"/>
          </p:cNvGraphicFramePr>
          <p:nvPr>
            <p:extLst>
              <p:ext uri="{D42A27DB-BD31-4B8C-83A1-F6EECF244321}">
                <p14:modId xmlns:p14="http://schemas.microsoft.com/office/powerpoint/2010/main" val="1570859822"/>
              </p:ext>
            </p:extLst>
          </p:nvPr>
        </p:nvGraphicFramePr>
        <p:xfrm>
          <a:off x="5054114" y="1282903"/>
          <a:ext cx="6858000" cy="5061820"/>
        </p:xfrm>
        <a:graphic>
          <a:graphicData uri="http://schemas.openxmlformats.org/drawingml/2006/table">
            <a:tbl>
              <a:tblPr firstRow="1" firstCol="1" bandRow="1">
                <a:tableStyleId>{3B4B98B0-60AC-42C2-AFA5-B58CD77FA1E5}</a:tableStyleId>
              </a:tblPr>
              <a:tblGrid>
                <a:gridCol w="2103120">
                  <a:extLst>
                    <a:ext uri="{9D8B030D-6E8A-4147-A177-3AD203B41FA5}">
                      <a16:colId xmlns:a16="http://schemas.microsoft.com/office/drawing/2014/main" val="608728573"/>
                    </a:ext>
                  </a:extLst>
                </a:gridCol>
                <a:gridCol w="1188720">
                  <a:extLst>
                    <a:ext uri="{9D8B030D-6E8A-4147-A177-3AD203B41FA5}">
                      <a16:colId xmlns:a16="http://schemas.microsoft.com/office/drawing/2014/main" val="3872899758"/>
                    </a:ext>
                  </a:extLst>
                </a:gridCol>
                <a:gridCol w="1188720">
                  <a:extLst>
                    <a:ext uri="{9D8B030D-6E8A-4147-A177-3AD203B41FA5}">
                      <a16:colId xmlns:a16="http://schemas.microsoft.com/office/drawing/2014/main" val="1006138114"/>
                    </a:ext>
                  </a:extLst>
                </a:gridCol>
                <a:gridCol w="1188720">
                  <a:extLst>
                    <a:ext uri="{9D8B030D-6E8A-4147-A177-3AD203B41FA5}">
                      <a16:colId xmlns:a16="http://schemas.microsoft.com/office/drawing/2014/main" val="1890421348"/>
                    </a:ext>
                  </a:extLst>
                </a:gridCol>
                <a:gridCol w="1188720">
                  <a:extLst>
                    <a:ext uri="{9D8B030D-6E8A-4147-A177-3AD203B41FA5}">
                      <a16:colId xmlns:a16="http://schemas.microsoft.com/office/drawing/2014/main" val="522627179"/>
                    </a:ext>
                  </a:extLst>
                </a:gridCol>
              </a:tblGrid>
              <a:tr h="831718">
                <a:tc>
                  <a:txBody>
                    <a:bodyPr/>
                    <a:lstStyle/>
                    <a:p>
                      <a:pPr marL="0" marR="0">
                        <a:lnSpc>
                          <a:spcPct val="107000"/>
                        </a:lnSpc>
                        <a:spcBef>
                          <a:spcPts val="0"/>
                        </a:spcBef>
                        <a:spcAft>
                          <a:spcPts val="0"/>
                        </a:spcAft>
                      </a:pPr>
                      <a:r>
                        <a:rPr lang="en-US" sz="1800" dirty="0">
                          <a:effectLst/>
                        </a:rPr>
                        <a:t>Variables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Factor Loadings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Communality</a:t>
                      </a:r>
                    </a:p>
                    <a:p>
                      <a:pPr marL="0" marR="0" algn="ctr">
                        <a:lnSpc>
                          <a:spcPct val="107000"/>
                        </a:lnSpc>
                        <a:spcBef>
                          <a:spcPts val="0"/>
                        </a:spcBef>
                        <a:spcAft>
                          <a:spcPts val="0"/>
                        </a:spcAft>
                      </a:pPr>
                      <a:r>
                        <a:rPr lang="en-US" sz="1800" dirty="0">
                          <a:effectLst/>
                        </a:rPr>
                        <a:t>(h</a:t>
                      </a:r>
                      <a:r>
                        <a:rPr lang="en-US" sz="1800" baseline="30000" dirty="0">
                          <a:effectLst/>
                        </a:rPr>
                        <a:t>2</a:t>
                      </a: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Unique Variance (u</a:t>
                      </a:r>
                      <a:r>
                        <a:rPr lang="en-US" sz="1800" baseline="30000" dirty="0">
                          <a:effectLst/>
                        </a:rPr>
                        <a:t>2</a:t>
                      </a:r>
                      <a:r>
                        <a:rPr lang="en-US" sz="1800" dirty="0">
                          <a:effectLst/>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Cronbach Coefficient alpha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48024369"/>
                  </a:ext>
                </a:extLst>
              </a:tr>
              <a:tr h="831718">
                <a:tc>
                  <a:txBody>
                    <a:bodyPr/>
                    <a:lstStyle/>
                    <a:p>
                      <a:pPr marL="0" marR="0">
                        <a:lnSpc>
                          <a:spcPct val="107000"/>
                        </a:lnSpc>
                        <a:spcBef>
                          <a:spcPts val="0"/>
                        </a:spcBef>
                        <a:spcAft>
                          <a:spcPts val="0"/>
                        </a:spcAft>
                      </a:pPr>
                      <a:r>
                        <a:rPr lang="en-US" sz="1800" dirty="0">
                          <a:effectLst/>
                        </a:rPr>
                        <a:t>PC Ownership and Broadband Subscription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.41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.83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.79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1793830"/>
                  </a:ext>
                </a:extLst>
              </a:tr>
              <a:tr h="831718">
                <a:tc>
                  <a:txBody>
                    <a:bodyPr/>
                    <a:lstStyle/>
                    <a:p>
                      <a:pPr marL="0" marR="0">
                        <a:lnSpc>
                          <a:spcPct val="107000"/>
                        </a:lnSpc>
                        <a:spcBef>
                          <a:spcPts val="0"/>
                        </a:spcBef>
                        <a:spcAft>
                          <a:spcPts val="0"/>
                        </a:spcAft>
                      </a:pPr>
                      <a:r>
                        <a:rPr lang="en-US" sz="1800" dirty="0">
                          <a:effectLst/>
                        </a:rPr>
                        <a:t>Broadband Access/Availability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.61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.37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.63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.73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83325381"/>
                  </a:ext>
                </a:extLst>
              </a:tr>
              <a:tr h="831718">
                <a:tc>
                  <a:txBody>
                    <a:bodyPr/>
                    <a:lstStyle/>
                    <a:p>
                      <a:pPr marL="0" marR="0">
                        <a:lnSpc>
                          <a:spcPct val="107000"/>
                        </a:lnSpc>
                        <a:spcBef>
                          <a:spcPts val="0"/>
                        </a:spcBef>
                        <a:spcAft>
                          <a:spcPts val="0"/>
                        </a:spcAft>
                      </a:pPr>
                      <a:r>
                        <a:rPr lang="en-US" sz="1800" dirty="0">
                          <a:effectLst/>
                        </a:rPr>
                        <a:t>Broadband Usage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.87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.76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.24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.66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3673234"/>
                  </a:ext>
                </a:extLst>
              </a:tr>
              <a:tr h="831718">
                <a:tc>
                  <a:txBody>
                    <a:bodyPr/>
                    <a:lstStyle/>
                    <a:p>
                      <a:pPr marL="0" marR="0">
                        <a:lnSpc>
                          <a:spcPct val="107000"/>
                        </a:lnSpc>
                        <a:spcBef>
                          <a:spcPts val="0"/>
                        </a:spcBef>
                        <a:spcAft>
                          <a:spcPts val="0"/>
                        </a:spcAft>
                      </a:pPr>
                      <a:r>
                        <a:rPr lang="en-US" sz="1800" dirty="0">
                          <a:effectLst/>
                        </a:rPr>
                        <a:t>Speed: Download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.83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.67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0766065"/>
                  </a:ext>
                </a:extLst>
              </a:tr>
              <a:tr h="831718">
                <a:tc>
                  <a:txBody>
                    <a:bodyPr/>
                    <a:lstStyle/>
                    <a:p>
                      <a:pPr marL="0" marR="0">
                        <a:lnSpc>
                          <a:spcPct val="107000"/>
                        </a:lnSpc>
                        <a:spcBef>
                          <a:spcPts val="0"/>
                        </a:spcBef>
                        <a:spcAft>
                          <a:spcPts val="0"/>
                        </a:spcAft>
                      </a:pPr>
                      <a:r>
                        <a:rPr lang="en-US" sz="1800" dirty="0">
                          <a:effectLst/>
                        </a:rPr>
                        <a:t>Speed: Upload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.24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.76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.77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12794027"/>
                  </a:ext>
                </a:extLst>
              </a:tr>
            </a:tbl>
          </a:graphicData>
        </a:graphic>
      </p:graphicFrame>
    </p:spTree>
    <p:extLst>
      <p:ext uri="{BB962C8B-B14F-4D97-AF65-F5344CB8AC3E}">
        <p14:creationId xmlns:p14="http://schemas.microsoft.com/office/powerpoint/2010/main" val="276213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764B3E-8C6D-4740-AB4B-D48CEB93B0E8}"/>
              </a:ext>
            </a:extLst>
          </p:cNvPr>
          <p:cNvSpPr>
            <a:spLocks noGrp="1"/>
          </p:cNvSpPr>
          <p:nvPr>
            <p:ph type="sldNum" sz="quarter" idx="12"/>
          </p:nvPr>
        </p:nvSpPr>
        <p:spPr/>
        <p:txBody>
          <a:bodyPr>
            <a:normAutofit/>
          </a:bodyPr>
          <a:lstStyle/>
          <a:p>
            <a:pPr>
              <a:spcAft>
                <a:spcPts val="600"/>
              </a:spcAft>
            </a:pPr>
            <a:fld id="{8D86A93F-2719-4548-87E7-E85D1738A043}" type="slidenum">
              <a:rPr lang="en-US">
                <a:solidFill>
                  <a:schemeClr val="tx1">
                    <a:tint val="75000"/>
                    <a:alpha val="80000"/>
                  </a:schemeClr>
                </a:solidFill>
              </a:rPr>
              <a:pPr>
                <a:spcAft>
                  <a:spcPts val="600"/>
                </a:spcAft>
              </a:pPr>
              <a:t>3</a:t>
            </a:fld>
            <a:endParaRPr lang="en-US" dirty="0">
              <a:solidFill>
                <a:schemeClr val="tx1">
                  <a:tint val="75000"/>
                  <a:alpha val="80000"/>
                </a:schemeClr>
              </a:solidFill>
            </a:endParaRPr>
          </a:p>
        </p:txBody>
      </p:sp>
      <p:pic>
        <p:nvPicPr>
          <p:cNvPr id="4" name="Picture 3">
            <a:extLst>
              <a:ext uri="{FF2B5EF4-FFF2-40B4-BE49-F238E27FC236}">
                <a16:creationId xmlns:a16="http://schemas.microsoft.com/office/drawing/2014/main" id="{A6D36C24-0F77-4284-90A2-888D826DF919}"/>
              </a:ext>
            </a:extLst>
          </p:cNvPr>
          <p:cNvPicPr>
            <a:picLocks noChangeAspect="1"/>
          </p:cNvPicPr>
          <p:nvPr/>
        </p:nvPicPr>
        <p:blipFill>
          <a:blip r:embed="rId3"/>
          <a:stretch>
            <a:fillRect/>
          </a:stretch>
        </p:blipFill>
        <p:spPr>
          <a:xfrm>
            <a:off x="546741" y="325119"/>
            <a:ext cx="11259179" cy="6148257"/>
          </a:xfrm>
          <a:prstGeom prst="rect">
            <a:avLst/>
          </a:prstGeom>
        </p:spPr>
      </p:pic>
    </p:spTree>
    <p:extLst>
      <p:ext uri="{BB962C8B-B14F-4D97-AF65-F5344CB8AC3E}">
        <p14:creationId xmlns:p14="http://schemas.microsoft.com/office/powerpoint/2010/main" val="168153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89CBA9-0EEC-42F7-A9BE-A29851C4BD9D}"/>
              </a:ext>
            </a:extLst>
          </p:cNvPr>
          <p:cNvSpPr>
            <a:spLocks noGrp="1"/>
          </p:cNvSpPr>
          <p:nvPr>
            <p:ph type="title"/>
          </p:nvPr>
        </p:nvSpPr>
        <p:spPr>
          <a:xfrm>
            <a:off x="838200" y="365125"/>
            <a:ext cx="10515600" cy="957489"/>
          </a:xfrm>
        </p:spPr>
        <p:txBody>
          <a:bodyPr/>
          <a:lstStyle/>
          <a:p>
            <a:r>
              <a:rPr lang="en-US" b="1" dirty="0"/>
              <a:t>What is going on and how to address it? </a:t>
            </a:r>
          </a:p>
        </p:txBody>
      </p:sp>
      <p:pic>
        <p:nvPicPr>
          <p:cNvPr id="6" name="Content Placeholder 5">
            <a:extLst>
              <a:ext uri="{FF2B5EF4-FFF2-40B4-BE49-F238E27FC236}">
                <a16:creationId xmlns:a16="http://schemas.microsoft.com/office/drawing/2014/main" id="{B61D1A37-60C5-4F05-8141-B1252AF566EF}"/>
              </a:ext>
            </a:extLst>
          </p:cNvPr>
          <p:cNvPicPr>
            <a:picLocks noGrp="1" noChangeAspect="1"/>
          </p:cNvPicPr>
          <p:nvPr>
            <p:ph sz="half" idx="1"/>
          </p:nvPr>
        </p:nvPicPr>
        <p:blipFill rotWithShape="1">
          <a:blip r:embed="rId3"/>
          <a:srcRect l="2939" r="1441"/>
          <a:stretch/>
        </p:blipFill>
        <p:spPr>
          <a:xfrm>
            <a:off x="282797" y="1919823"/>
            <a:ext cx="6394713" cy="4040105"/>
          </a:xfrm>
        </p:spPr>
      </p:pic>
      <p:sp>
        <p:nvSpPr>
          <p:cNvPr id="9" name="Content Placeholder 8">
            <a:extLst>
              <a:ext uri="{FF2B5EF4-FFF2-40B4-BE49-F238E27FC236}">
                <a16:creationId xmlns:a16="http://schemas.microsoft.com/office/drawing/2014/main" id="{0D2605E2-97B9-4F49-9A1D-539AC8F05418}"/>
              </a:ext>
            </a:extLst>
          </p:cNvPr>
          <p:cNvSpPr>
            <a:spLocks noGrp="1"/>
          </p:cNvSpPr>
          <p:nvPr>
            <p:ph sz="half" idx="2"/>
          </p:nvPr>
        </p:nvSpPr>
        <p:spPr>
          <a:xfrm>
            <a:off x="6471672" y="1763486"/>
            <a:ext cx="5462081" cy="3799245"/>
          </a:xfrm>
        </p:spPr>
        <p:txBody>
          <a:bodyPr>
            <a:normAutofit/>
          </a:bodyPr>
          <a:lstStyle/>
          <a:p>
            <a:pPr lvl="1">
              <a:lnSpc>
                <a:spcPct val="120000"/>
              </a:lnSpc>
            </a:pPr>
            <a:r>
              <a:rPr lang="en-US" sz="3200" dirty="0"/>
              <a:t>Unequal internet penetration and adoption</a:t>
            </a:r>
            <a:endParaRPr lang="en-US" sz="3200" dirty="0">
              <a:cs typeface="Calibri" panose="020F0502020204030204"/>
            </a:endParaRPr>
          </a:p>
          <a:p>
            <a:pPr lvl="1">
              <a:lnSpc>
                <a:spcPct val="120000"/>
              </a:lnSpc>
            </a:pPr>
            <a:r>
              <a:rPr lang="en-US" sz="3200" dirty="0">
                <a:cs typeface="Calibri" panose="020F0502020204030204"/>
              </a:rPr>
              <a:t>Affordability</a:t>
            </a:r>
          </a:p>
          <a:p>
            <a:pPr lvl="1">
              <a:lnSpc>
                <a:spcPct val="120000"/>
              </a:lnSpc>
            </a:pPr>
            <a:r>
              <a:rPr lang="en-US" sz="3200" dirty="0"/>
              <a:t>Unequal skills among users</a:t>
            </a:r>
          </a:p>
          <a:p>
            <a:pPr lvl="1">
              <a:lnSpc>
                <a:spcPct val="120000"/>
              </a:lnSpc>
            </a:pPr>
            <a:r>
              <a:rPr lang="en-US" sz="3200" dirty="0">
                <a:cs typeface="Calibri"/>
              </a:rPr>
              <a:t>Lack of motivation to participate online</a:t>
            </a:r>
          </a:p>
          <a:p>
            <a:endParaRPr lang="en-US" dirty="0"/>
          </a:p>
        </p:txBody>
      </p:sp>
      <p:sp>
        <p:nvSpPr>
          <p:cNvPr id="2" name="Slide Number Placeholder 1">
            <a:extLst>
              <a:ext uri="{FF2B5EF4-FFF2-40B4-BE49-F238E27FC236}">
                <a16:creationId xmlns:a16="http://schemas.microsoft.com/office/drawing/2014/main" id="{10BECCF8-D1B2-4305-A367-1D12961C92B7}"/>
              </a:ext>
            </a:extLst>
          </p:cNvPr>
          <p:cNvSpPr>
            <a:spLocks noGrp="1"/>
          </p:cNvSpPr>
          <p:nvPr>
            <p:ph type="sldNum" sz="quarter" idx="12"/>
          </p:nvPr>
        </p:nvSpPr>
        <p:spPr/>
        <p:txBody>
          <a:bodyPr/>
          <a:lstStyle/>
          <a:p>
            <a:fld id="{8D86A93F-2719-4548-87E7-E85D1738A043}" type="slidenum">
              <a:rPr lang="en-US" smtClean="0"/>
              <a:t>4</a:t>
            </a:fld>
            <a:endParaRPr lang="en-US" dirty="0"/>
          </a:p>
        </p:txBody>
      </p:sp>
      <p:sp>
        <p:nvSpPr>
          <p:cNvPr id="4" name="TextBox 3">
            <a:extLst>
              <a:ext uri="{FF2B5EF4-FFF2-40B4-BE49-F238E27FC236}">
                <a16:creationId xmlns:a16="http://schemas.microsoft.com/office/drawing/2014/main" id="{8F2DD862-91E1-4D8D-A327-D7D9FFE9E447}"/>
              </a:ext>
            </a:extLst>
          </p:cNvPr>
          <p:cNvSpPr txBox="1"/>
          <p:nvPr/>
        </p:nvSpPr>
        <p:spPr>
          <a:xfrm>
            <a:off x="825339" y="1690229"/>
            <a:ext cx="6195848" cy="369332"/>
          </a:xfrm>
          <a:prstGeom prst="rect">
            <a:avLst/>
          </a:prstGeom>
          <a:noFill/>
        </p:spPr>
        <p:txBody>
          <a:bodyPr wrap="square" rtlCol="0">
            <a:spAutoFit/>
          </a:bodyPr>
          <a:lstStyle/>
          <a:p>
            <a:r>
              <a:rPr lang="en-US" b="1" dirty="0">
                <a:solidFill>
                  <a:srgbClr val="002060"/>
                </a:solidFill>
                <a:latin typeface="Arial" panose="020B0604020202020204" pitchFamily="34" charset="0"/>
                <a:cs typeface="Arial" panose="020B0604020202020204" pitchFamily="34" charset="0"/>
              </a:rPr>
              <a:t>World Economic Forum </a:t>
            </a:r>
          </a:p>
        </p:txBody>
      </p:sp>
    </p:spTree>
    <p:extLst>
      <p:ext uri="{BB962C8B-B14F-4D97-AF65-F5344CB8AC3E}">
        <p14:creationId xmlns:p14="http://schemas.microsoft.com/office/powerpoint/2010/main" val="417266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500" fill="hold"/>
                                        <p:tgtEl>
                                          <p:spTgt spid="4"/>
                                        </p:tgtEl>
                                        <p:attrNameLst>
                                          <p:attrName>ppt_x</p:attrName>
                                        </p:attrNameLst>
                                      </p:cBhvr>
                                      <p:tavLst>
                                        <p:tav tm="0">
                                          <p:val>
                                            <p:strVal val="#ppt_x"/>
                                          </p:val>
                                        </p:tav>
                                        <p:tav tm="100000">
                                          <p:val>
                                            <p:strVal val="#ppt_x"/>
                                          </p:val>
                                        </p:tav>
                                      </p:tavLst>
                                    </p:anim>
                                    <p:anim calcmode="lin" valueType="num">
                                      <p:cBhvr additive="base">
                                        <p:cTn id="14"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heel(1)">
                                      <p:cBhvr>
                                        <p:cTn id="19" dur="2000"/>
                                        <p:tgtEl>
                                          <p:spTgt spid="9">
                                            <p:txEl>
                                              <p:pRg st="0" end="0"/>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wheel(1)">
                                      <p:cBhvr>
                                        <p:cTn id="22" dur="2000"/>
                                        <p:tgtEl>
                                          <p:spTgt spid="9">
                                            <p:txEl>
                                              <p:pRg st="1" end="1"/>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heel(1)">
                                      <p:cBhvr>
                                        <p:cTn id="25" dur="2000"/>
                                        <p:tgtEl>
                                          <p:spTgt spid="9">
                                            <p:txEl>
                                              <p:pRg st="2" end="2"/>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wheel(1)">
                                      <p:cBhvr>
                                        <p:cTn id="28" dur="2000"/>
                                        <p:tgtEl>
                                          <p:spTgt spid="9">
                                            <p:txEl>
                                              <p:pRg st="3" end="3"/>
                                            </p:txEl>
                                          </p:spTgt>
                                        </p:tgtEl>
                                      </p:cBhvr>
                                    </p:animEffect>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500" fill="hold"/>
                                        <p:tgtEl>
                                          <p:spTgt spid="6"/>
                                        </p:tgtEl>
                                        <p:attrNameLst>
                                          <p:attrName>ppt_x</p:attrName>
                                        </p:attrNameLst>
                                      </p:cBhvr>
                                      <p:tavLst>
                                        <p:tav tm="0">
                                          <p:val>
                                            <p:strVal val="#ppt_x"/>
                                          </p:val>
                                        </p:tav>
                                        <p:tav tm="100000">
                                          <p:val>
                                            <p:strVal val="#ppt_x"/>
                                          </p:val>
                                        </p:tav>
                                      </p:tavLst>
                                    </p:anim>
                                    <p:anim calcmode="lin" valueType="num">
                                      <p:cBhvr additive="base">
                                        <p:cTn id="32"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BDDF92-73B2-4F71-B170-3BF22CAE683D}"/>
              </a:ext>
            </a:extLst>
          </p:cNvPr>
          <p:cNvSpPr/>
          <p:nvPr/>
        </p:nvSpPr>
        <p:spPr>
          <a:xfrm>
            <a:off x="375558" y="2694215"/>
            <a:ext cx="7821386" cy="3184072"/>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27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48BC336C-CCD1-4B48-A8CD-274B2D9FDC79}"/>
              </a:ext>
            </a:extLst>
          </p:cNvPr>
          <p:cNvGrpSpPr/>
          <p:nvPr/>
        </p:nvGrpSpPr>
        <p:grpSpPr>
          <a:xfrm>
            <a:off x="603701" y="1922896"/>
            <a:ext cx="7005413" cy="4477903"/>
            <a:chOff x="-1891931" y="1286213"/>
            <a:chExt cx="9802580" cy="3841275"/>
          </a:xfrm>
        </p:grpSpPr>
        <p:sp>
          <p:nvSpPr>
            <p:cNvPr id="5" name="Rectangle 4">
              <a:extLst>
                <a:ext uri="{FF2B5EF4-FFF2-40B4-BE49-F238E27FC236}">
                  <a16:creationId xmlns:a16="http://schemas.microsoft.com/office/drawing/2014/main" id="{94F0030B-CB07-470B-852B-28E9F7B22C67}"/>
                </a:ext>
              </a:extLst>
            </p:cNvPr>
            <p:cNvSpPr/>
            <p:nvPr/>
          </p:nvSpPr>
          <p:spPr>
            <a:xfrm>
              <a:off x="-1891931" y="1286425"/>
              <a:ext cx="4762031" cy="1756851"/>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lnSpc>
                  <a:spcPct val="90000"/>
                </a:lnSpc>
                <a:spcAft>
                  <a:spcPts val="600"/>
                </a:spcAft>
              </a:pPr>
              <a:r>
                <a:rPr lang="en-US" sz="2800" dirty="0"/>
                <a:t>Broadband Availability</a:t>
              </a:r>
            </a:p>
          </p:txBody>
        </p:sp>
        <p:sp>
          <p:nvSpPr>
            <p:cNvPr id="18" name="Rectangle 17">
              <a:extLst>
                <a:ext uri="{FF2B5EF4-FFF2-40B4-BE49-F238E27FC236}">
                  <a16:creationId xmlns:a16="http://schemas.microsoft.com/office/drawing/2014/main" id="{7405BA4C-3DEE-4967-9E50-019B74BF47CD}"/>
                </a:ext>
              </a:extLst>
            </p:cNvPr>
            <p:cNvSpPr/>
            <p:nvPr/>
          </p:nvSpPr>
          <p:spPr>
            <a:xfrm>
              <a:off x="3134053" y="1286213"/>
              <a:ext cx="4762031" cy="1756851"/>
            </a:xfrm>
            <a:prstGeom prst="rect">
              <a:avLst/>
            </a:prstGeom>
            <a:ln w="19050"/>
          </p:spPr>
          <p:style>
            <a:lnRef idx="2">
              <a:schemeClr val="accent6"/>
            </a:lnRef>
            <a:fillRef idx="1">
              <a:schemeClr val="lt1"/>
            </a:fillRef>
            <a:effectRef idx="0">
              <a:schemeClr val="accent6"/>
            </a:effectRef>
            <a:fontRef idx="minor">
              <a:schemeClr val="dk1"/>
            </a:fontRef>
          </p:style>
          <p:txBody>
            <a:bodyPr lIns="91440" tIns="45720" rIns="91440" bIns="45720" rtlCol="0" anchor="ctr">
              <a:normAutofit/>
            </a:bodyPr>
            <a:lstStyle/>
            <a:p>
              <a:pPr algn="ctr">
                <a:lnSpc>
                  <a:spcPct val="90000"/>
                </a:lnSpc>
                <a:spcAft>
                  <a:spcPts val="600"/>
                </a:spcAft>
              </a:pPr>
              <a:r>
                <a:rPr lang="en-US" sz="2800" dirty="0"/>
                <a:t>Broadband Usage</a:t>
              </a:r>
            </a:p>
          </p:txBody>
        </p:sp>
        <p:sp>
          <p:nvSpPr>
            <p:cNvPr id="19" name="Rectangle 18">
              <a:extLst>
                <a:ext uri="{FF2B5EF4-FFF2-40B4-BE49-F238E27FC236}">
                  <a16:creationId xmlns:a16="http://schemas.microsoft.com/office/drawing/2014/main" id="{9150AEC5-C0EF-4DFA-AC37-E7692272C75B}"/>
                </a:ext>
              </a:extLst>
            </p:cNvPr>
            <p:cNvSpPr/>
            <p:nvPr/>
          </p:nvSpPr>
          <p:spPr>
            <a:xfrm>
              <a:off x="-1885562" y="3325202"/>
              <a:ext cx="4762031" cy="1756851"/>
            </a:xfrm>
            <a:prstGeom prst="rect">
              <a:avLst/>
            </a:prstGeom>
            <a:ln w="19050"/>
          </p:spPr>
          <p:style>
            <a:lnRef idx="2">
              <a:schemeClr val="accent6"/>
            </a:lnRef>
            <a:fillRef idx="1">
              <a:schemeClr val="lt1"/>
            </a:fillRef>
            <a:effectRef idx="0">
              <a:schemeClr val="accent6"/>
            </a:effectRef>
            <a:fontRef idx="minor">
              <a:schemeClr val="dk1"/>
            </a:fontRef>
          </p:style>
          <p:txBody>
            <a:bodyPr lIns="91440" tIns="45720" rIns="91440" bIns="45720" rtlCol="0" anchor="ctr">
              <a:normAutofit/>
            </a:bodyPr>
            <a:lstStyle/>
            <a:p>
              <a:pPr algn="ctr">
                <a:lnSpc>
                  <a:spcPct val="90000"/>
                </a:lnSpc>
                <a:spcAft>
                  <a:spcPts val="600"/>
                </a:spcAft>
              </a:pPr>
              <a:r>
                <a:rPr lang="en-US" sz="2800" dirty="0"/>
                <a:t>Speed Quality </a:t>
              </a:r>
            </a:p>
            <a:p>
              <a:pPr algn="ctr">
                <a:lnSpc>
                  <a:spcPct val="90000"/>
                </a:lnSpc>
                <a:spcAft>
                  <a:spcPts val="600"/>
                </a:spcAft>
              </a:pPr>
              <a:r>
                <a:rPr lang="en-US" sz="2800" dirty="0"/>
                <a:t>(Download &amp; Upload)</a:t>
              </a:r>
            </a:p>
          </p:txBody>
        </p:sp>
        <p:sp>
          <p:nvSpPr>
            <p:cNvPr id="20" name="Rectangle 19">
              <a:extLst>
                <a:ext uri="{FF2B5EF4-FFF2-40B4-BE49-F238E27FC236}">
                  <a16:creationId xmlns:a16="http://schemas.microsoft.com/office/drawing/2014/main" id="{A10F4233-AC43-488C-B2D2-DE2AC4935229}"/>
                </a:ext>
              </a:extLst>
            </p:cNvPr>
            <p:cNvSpPr/>
            <p:nvPr/>
          </p:nvSpPr>
          <p:spPr>
            <a:xfrm>
              <a:off x="3148618" y="3370637"/>
              <a:ext cx="4762031" cy="1756851"/>
            </a:xfrm>
            <a:prstGeom prst="rect">
              <a:avLst/>
            </a:prstGeom>
            <a:ln w="19050"/>
          </p:spPr>
          <p:style>
            <a:lnRef idx="2">
              <a:schemeClr val="accent6"/>
            </a:lnRef>
            <a:fillRef idx="1">
              <a:schemeClr val="lt1"/>
            </a:fillRef>
            <a:effectRef idx="0">
              <a:schemeClr val="accent6"/>
            </a:effectRef>
            <a:fontRef idx="minor">
              <a:schemeClr val="dk1"/>
            </a:fontRef>
          </p:style>
          <p:txBody>
            <a:bodyPr lIns="91440" tIns="45720" rIns="91440" bIns="45720" rtlCol="0" anchor="ctr">
              <a:normAutofit/>
            </a:bodyPr>
            <a:lstStyle/>
            <a:p>
              <a:pPr algn="ctr">
                <a:lnSpc>
                  <a:spcPct val="90000"/>
                </a:lnSpc>
                <a:spcAft>
                  <a:spcPts val="600"/>
                </a:spcAft>
              </a:pPr>
              <a:r>
                <a:rPr lang="en-US" sz="2800" dirty="0"/>
                <a:t>Device Ownership </a:t>
              </a:r>
            </a:p>
            <a:p>
              <a:pPr algn="ctr">
                <a:lnSpc>
                  <a:spcPct val="90000"/>
                </a:lnSpc>
                <a:spcAft>
                  <a:spcPts val="600"/>
                </a:spcAft>
              </a:pPr>
              <a:r>
                <a:rPr lang="en-US" sz="2800" dirty="0"/>
                <a:t>&amp; Internet Subscription at Home</a:t>
              </a:r>
            </a:p>
          </p:txBody>
        </p:sp>
      </p:grpSp>
      <p:sp>
        <p:nvSpPr>
          <p:cNvPr id="9" name="Title 8">
            <a:extLst>
              <a:ext uri="{FF2B5EF4-FFF2-40B4-BE49-F238E27FC236}">
                <a16:creationId xmlns:a16="http://schemas.microsoft.com/office/drawing/2014/main" id="{6E6A7306-45AE-41BB-862F-DF3886575A51}"/>
              </a:ext>
            </a:extLst>
          </p:cNvPr>
          <p:cNvSpPr>
            <a:spLocks noGrp="1"/>
          </p:cNvSpPr>
          <p:nvPr>
            <p:ph type="title"/>
          </p:nvPr>
        </p:nvSpPr>
        <p:spPr/>
        <p:txBody>
          <a:bodyPr/>
          <a:lstStyle/>
          <a:p>
            <a:pPr algn="ctr"/>
            <a:r>
              <a:rPr lang="en-US" sz="4400" b="1" dirty="0"/>
              <a:t>Students Digital Opportunity (SDO)</a:t>
            </a:r>
            <a:endParaRPr lang="en-US" b="1" dirty="0"/>
          </a:p>
        </p:txBody>
      </p:sp>
      <p:pic>
        <p:nvPicPr>
          <p:cNvPr id="3" name="Picture 2">
            <a:extLst>
              <a:ext uri="{FF2B5EF4-FFF2-40B4-BE49-F238E27FC236}">
                <a16:creationId xmlns:a16="http://schemas.microsoft.com/office/drawing/2014/main" id="{349C641D-0AF5-4273-B184-887EECE187B4}"/>
              </a:ext>
            </a:extLst>
          </p:cNvPr>
          <p:cNvPicPr>
            <a:picLocks noChangeAspect="1"/>
          </p:cNvPicPr>
          <p:nvPr/>
        </p:nvPicPr>
        <p:blipFill>
          <a:blip r:embed="rId3"/>
          <a:stretch>
            <a:fillRect/>
          </a:stretch>
        </p:blipFill>
        <p:spPr>
          <a:xfrm>
            <a:off x="7803972" y="2041070"/>
            <a:ext cx="3981567" cy="4177945"/>
          </a:xfrm>
          <a:prstGeom prst="rect">
            <a:avLst/>
          </a:prstGeom>
        </p:spPr>
      </p:pic>
    </p:spTree>
    <p:extLst>
      <p:ext uri="{BB962C8B-B14F-4D97-AF65-F5344CB8AC3E}">
        <p14:creationId xmlns:p14="http://schemas.microsoft.com/office/powerpoint/2010/main" val="80517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EC355B-5111-4F53-9E4D-57FC47886350}"/>
              </a:ext>
            </a:extLst>
          </p:cNvPr>
          <p:cNvSpPr>
            <a:spLocks noGrp="1"/>
          </p:cNvSpPr>
          <p:nvPr>
            <p:ph type="title"/>
          </p:nvPr>
        </p:nvSpPr>
        <p:spPr>
          <a:xfrm>
            <a:off x="612353" y="318371"/>
            <a:ext cx="9884959" cy="948569"/>
          </a:xfrm>
        </p:spPr>
        <p:txBody>
          <a:bodyPr>
            <a:noAutofit/>
          </a:bodyPr>
          <a:lstStyle/>
          <a:p>
            <a:r>
              <a:rPr lang="en-US" b="1" dirty="0">
                <a:cs typeface="Calibri Light"/>
              </a:rPr>
              <a:t>Data Sources</a:t>
            </a:r>
            <a:endParaRPr lang="en-US" dirty="0">
              <a:cs typeface="Calibri Light" panose="020F0302020204030204"/>
            </a:endParaRPr>
          </a:p>
        </p:txBody>
      </p:sp>
      <p:sp>
        <p:nvSpPr>
          <p:cNvPr id="11" name="TextBox 10">
            <a:extLst>
              <a:ext uri="{FF2B5EF4-FFF2-40B4-BE49-F238E27FC236}">
                <a16:creationId xmlns:a16="http://schemas.microsoft.com/office/drawing/2014/main" id="{A61887BE-E057-47BA-8572-BFAF22DBD01A}"/>
              </a:ext>
            </a:extLst>
          </p:cNvPr>
          <p:cNvSpPr txBox="1"/>
          <p:nvPr/>
        </p:nvSpPr>
        <p:spPr>
          <a:xfrm>
            <a:off x="611841" y="2342028"/>
            <a:ext cx="10785502" cy="830997"/>
          </a:xfrm>
          <a:prstGeom prst="rect">
            <a:avLst/>
          </a:prstGeom>
          <a:solidFill>
            <a:schemeClr val="accent6">
              <a:lumMod val="20000"/>
              <a:lumOff val="80000"/>
            </a:schemeClr>
          </a:solidFill>
          <a:ln w="190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a:t>Microsoft Airband Initiatives</a:t>
            </a:r>
          </a:p>
          <a:p>
            <a:r>
              <a:rPr lang="en-US" sz="2400" b="1" dirty="0"/>
              <a:t>2020 Broadband availability and usage data</a:t>
            </a:r>
          </a:p>
        </p:txBody>
      </p:sp>
      <p:sp>
        <p:nvSpPr>
          <p:cNvPr id="22" name="TextBox 21">
            <a:extLst>
              <a:ext uri="{FF2B5EF4-FFF2-40B4-BE49-F238E27FC236}">
                <a16:creationId xmlns:a16="http://schemas.microsoft.com/office/drawing/2014/main" id="{A195A554-0F42-4E17-9559-1080DD03675D}"/>
              </a:ext>
            </a:extLst>
          </p:cNvPr>
          <p:cNvSpPr txBox="1"/>
          <p:nvPr/>
        </p:nvSpPr>
        <p:spPr>
          <a:xfrm>
            <a:off x="644262" y="1239291"/>
            <a:ext cx="10753082" cy="830997"/>
          </a:xfrm>
          <a:prstGeom prst="rect">
            <a:avLst/>
          </a:prstGeom>
          <a:solidFill>
            <a:schemeClr val="accent5">
              <a:lumMod val="20000"/>
              <a:lumOff val="80000"/>
            </a:schemeClr>
          </a:solidFill>
          <a:ln w="19050">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a:t>NCES Elementary/Secondary Information System (50 states + District of Columbia)  </a:t>
            </a:r>
          </a:p>
          <a:p>
            <a:r>
              <a:rPr lang="en-US" sz="2400" b="1" dirty="0"/>
              <a:t>2019 - 2020 K-12 public school's administrative data</a:t>
            </a:r>
            <a:endParaRPr lang="en-US" sz="2800" b="1" dirty="0"/>
          </a:p>
        </p:txBody>
      </p:sp>
      <p:sp>
        <p:nvSpPr>
          <p:cNvPr id="23" name="TextBox 22">
            <a:extLst>
              <a:ext uri="{FF2B5EF4-FFF2-40B4-BE49-F238E27FC236}">
                <a16:creationId xmlns:a16="http://schemas.microsoft.com/office/drawing/2014/main" id="{B242716F-3C88-425C-B85A-A2B00A8359B7}"/>
              </a:ext>
            </a:extLst>
          </p:cNvPr>
          <p:cNvSpPr txBox="1"/>
          <p:nvPr/>
        </p:nvSpPr>
        <p:spPr>
          <a:xfrm>
            <a:off x="620485" y="3473653"/>
            <a:ext cx="10760529" cy="800219"/>
          </a:xfrm>
          <a:prstGeom prst="rect">
            <a:avLst/>
          </a:prstGeom>
          <a:solidFill>
            <a:schemeClr val="accent4">
              <a:lumMod val="20000"/>
              <a:lumOff val="80000"/>
            </a:schemeClr>
          </a:solidFill>
          <a:ln w="190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a:t>U.S. Census ACS Survey 2019 5-years estimates</a:t>
            </a:r>
          </a:p>
          <a:p>
            <a:r>
              <a:rPr lang="en-US" sz="2200" b="1" dirty="0"/>
              <a:t>Computer and types of internet subscription in household (with children under 18 yrs. old)</a:t>
            </a:r>
          </a:p>
        </p:txBody>
      </p:sp>
      <p:sp>
        <p:nvSpPr>
          <p:cNvPr id="25" name="TextBox 24">
            <a:extLst>
              <a:ext uri="{FF2B5EF4-FFF2-40B4-BE49-F238E27FC236}">
                <a16:creationId xmlns:a16="http://schemas.microsoft.com/office/drawing/2014/main" id="{C772388D-A57E-453B-AFB6-5176BA6CCEDB}"/>
              </a:ext>
            </a:extLst>
          </p:cNvPr>
          <p:cNvSpPr txBox="1"/>
          <p:nvPr/>
        </p:nvSpPr>
        <p:spPr>
          <a:xfrm>
            <a:off x="618320" y="4567933"/>
            <a:ext cx="10795351" cy="830997"/>
          </a:xfrm>
          <a:prstGeom prst="rect">
            <a:avLst/>
          </a:prstGeom>
          <a:solidFill>
            <a:srgbClr val="FFDDE8"/>
          </a:solidFill>
          <a:ln w="190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a:t>Ookla SpeedTest </a:t>
            </a:r>
          </a:p>
          <a:p>
            <a:r>
              <a:rPr lang="en-US" sz="2400" b="1" dirty="0"/>
              <a:t>Download Speed, Upload Speed, and Latency</a:t>
            </a:r>
          </a:p>
        </p:txBody>
      </p:sp>
      <p:sp>
        <p:nvSpPr>
          <p:cNvPr id="26" name="TextBox 25">
            <a:extLst>
              <a:ext uri="{FF2B5EF4-FFF2-40B4-BE49-F238E27FC236}">
                <a16:creationId xmlns:a16="http://schemas.microsoft.com/office/drawing/2014/main" id="{34210C19-34F6-4F54-BDC8-96F15EB0F9CE}"/>
              </a:ext>
            </a:extLst>
          </p:cNvPr>
          <p:cNvSpPr txBox="1"/>
          <p:nvPr/>
        </p:nvSpPr>
        <p:spPr>
          <a:xfrm>
            <a:off x="627501" y="5615259"/>
            <a:ext cx="10786170" cy="830997"/>
          </a:xfrm>
          <a:prstGeom prst="rect">
            <a:avLst/>
          </a:prstGeom>
          <a:ln w="190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i="1" dirty="0"/>
              <a:t>Stanford Education Data Archive (v 4.1)</a:t>
            </a:r>
          </a:p>
          <a:p>
            <a:r>
              <a:rPr lang="en-US" sz="2400" b="1" dirty="0"/>
              <a:t>Performance scores, socio-economic measure, poverty level </a:t>
            </a:r>
          </a:p>
        </p:txBody>
      </p:sp>
      <p:sp>
        <p:nvSpPr>
          <p:cNvPr id="3" name="Arrow: Up-Down 2">
            <a:extLst>
              <a:ext uri="{FF2B5EF4-FFF2-40B4-BE49-F238E27FC236}">
                <a16:creationId xmlns:a16="http://schemas.microsoft.com/office/drawing/2014/main" id="{A5F0763B-D2D5-428D-AD5E-F3620E5258B6}"/>
              </a:ext>
            </a:extLst>
          </p:cNvPr>
          <p:cNvSpPr/>
          <p:nvPr/>
        </p:nvSpPr>
        <p:spPr>
          <a:xfrm>
            <a:off x="11462657" y="1094013"/>
            <a:ext cx="468086" cy="5339443"/>
          </a:xfrm>
          <a:prstGeom prst="upDownArrow">
            <a:avLst/>
          </a:prstGeom>
          <a:ln w="28575"/>
        </p:spPr>
        <p:style>
          <a:lnRef idx="2">
            <a:schemeClr val="dk1"/>
          </a:lnRef>
          <a:fillRef idx="1">
            <a:schemeClr val="lt1"/>
          </a:fillRef>
          <a:effectRef idx="0">
            <a:schemeClr val="dk1"/>
          </a:effectRef>
          <a:fontRef idx="minor">
            <a:schemeClr val="dk1"/>
          </a:fontRef>
        </p:style>
        <p:txBody>
          <a:bodyPr vert="vert" rtlCol="0" anchor="ctr"/>
          <a:lstStyle/>
          <a:p>
            <a:pPr algn="ctr"/>
            <a:r>
              <a:rPr lang="en-US" dirty="0"/>
              <a:t>Crosswalk File</a:t>
            </a:r>
          </a:p>
        </p:txBody>
      </p:sp>
    </p:spTree>
    <p:extLst>
      <p:ext uri="{BB962C8B-B14F-4D97-AF65-F5344CB8AC3E}">
        <p14:creationId xmlns:p14="http://schemas.microsoft.com/office/powerpoint/2010/main" val="10109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5" grpId="0" animBg="1"/>
      <p:bldP spid="26"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3F05-31F8-4D23-BD04-CF338EC263F6}"/>
              </a:ext>
            </a:extLst>
          </p:cNvPr>
          <p:cNvPicPr>
            <a:picLocks noChangeAspect="1"/>
          </p:cNvPicPr>
          <p:nvPr/>
        </p:nvPicPr>
        <p:blipFill>
          <a:blip r:embed="rId3"/>
          <a:stretch>
            <a:fillRect/>
          </a:stretch>
        </p:blipFill>
        <p:spPr>
          <a:xfrm>
            <a:off x="0" y="416701"/>
            <a:ext cx="12192000" cy="6024597"/>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Slide Number Placeholder 1">
            <a:extLst>
              <a:ext uri="{FF2B5EF4-FFF2-40B4-BE49-F238E27FC236}">
                <a16:creationId xmlns:a16="http://schemas.microsoft.com/office/drawing/2014/main" id="{FAFCB5D4-C173-40E3-A3CD-49D612068F57}"/>
              </a:ext>
            </a:extLst>
          </p:cNvPr>
          <p:cNvSpPr>
            <a:spLocks noGrp="1"/>
          </p:cNvSpPr>
          <p:nvPr>
            <p:ph type="sldNum" sz="quarter" idx="12"/>
          </p:nvPr>
        </p:nvSpPr>
        <p:spPr>
          <a:xfrm>
            <a:off x="8610600" y="6356350"/>
            <a:ext cx="2743200" cy="365125"/>
          </a:xfrm>
        </p:spPr>
        <p:txBody>
          <a:bodyPr>
            <a:normAutofit/>
          </a:bodyPr>
          <a:lstStyle/>
          <a:p>
            <a:pPr>
              <a:spcAft>
                <a:spcPts val="600"/>
              </a:spcAft>
            </a:pPr>
            <a:fld id="{8D86A93F-2719-4548-87E7-E85D1738A043}" type="slidenum">
              <a:rPr lang="en-US">
                <a:solidFill>
                  <a:srgbClr val="FFFFFF"/>
                </a:solidFill>
              </a:rPr>
              <a:pPr>
                <a:spcAft>
                  <a:spcPts val="600"/>
                </a:spcAft>
              </a:pPr>
              <a:t>7</a:t>
            </a:fld>
            <a:endParaRPr lang="en-US" dirty="0">
              <a:solidFill>
                <a:srgbClr val="FFFFFF"/>
              </a:solidFill>
            </a:endParaRPr>
          </a:p>
        </p:txBody>
      </p:sp>
      <p:pic>
        <p:nvPicPr>
          <p:cNvPr id="9" name="Picture 8">
            <a:extLst>
              <a:ext uri="{FF2B5EF4-FFF2-40B4-BE49-F238E27FC236}">
                <a16:creationId xmlns:a16="http://schemas.microsoft.com/office/drawing/2014/main" id="{D293B9F6-5D16-4F2E-82B0-CFF9AD70B887}"/>
              </a:ext>
            </a:extLst>
          </p:cNvPr>
          <p:cNvPicPr>
            <a:picLocks noChangeAspect="1"/>
          </p:cNvPicPr>
          <p:nvPr/>
        </p:nvPicPr>
        <p:blipFill>
          <a:blip r:embed="rId4"/>
          <a:stretch>
            <a:fillRect/>
          </a:stretch>
        </p:blipFill>
        <p:spPr>
          <a:xfrm>
            <a:off x="9789250" y="3916824"/>
            <a:ext cx="2184213" cy="2081426"/>
          </a:xfrm>
          <a:prstGeom prst="rect">
            <a:avLst/>
          </a:prstGeom>
        </p:spPr>
      </p:pic>
    </p:spTree>
    <p:extLst>
      <p:ext uri="{BB962C8B-B14F-4D97-AF65-F5344CB8AC3E}">
        <p14:creationId xmlns:p14="http://schemas.microsoft.com/office/powerpoint/2010/main" val="2702504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3978B6-3BA0-401C-BE6E-8B5A4F868EF1}"/>
              </a:ext>
            </a:extLst>
          </p:cNvPr>
          <p:cNvSpPr>
            <a:spLocks noGrp="1"/>
          </p:cNvSpPr>
          <p:nvPr>
            <p:ph type="sldNum" sz="quarter" idx="12"/>
          </p:nvPr>
        </p:nvSpPr>
        <p:spPr/>
        <p:txBody>
          <a:bodyPr/>
          <a:lstStyle/>
          <a:p>
            <a:fld id="{8D86A93F-2719-4548-87E7-E85D1738A043}" type="slidenum">
              <a:rPr lang="en-US" smtClean="0"/>
              <a:t>8</a:t>
            </a:fld>
            <a:endParaRPr lang="en-US" dirty="0"/>
          </a:p>
        </p:txBody>
      </p:sp>
      <p:pic>
        <p:nvPicPr>
          <p:cNvPr id="7" name="Picture 6">
            <a:extLst>
              <a:ext uri="{FF2B5EF4-FFF2-40B4-BE49-F238E27FC236}">
                <a16:creationId xmlns:a16="http://schemas.microsoft.com/office/drawing/2014/main" id="{616B307F-CAB2-40EA-8BED-381C9D4685BB}"/>
              </a:ext>
            </a:extLst>
          </p:cNvPr>
          <p:cNvPicPr>
            <a:picLocks noChangeAspect="1"/>
          </p:cNvPicPr>
          <p:nvPr/>
        </p:nvPicPr>
        <p:blipFill>
          <a:blip r:embed="rId3"/>
          <a:stretch>
            <a:fillRect/>
          </a:stretch>
        </p:blipFill>
        <p:spPr>
          <a:xfrm>
            <a:off x="6570921" y="3394588"/>
            <a:ext cx="4302660" cy="3048742"/>
          </a:xfrm>
          <a:prstGeom prst="rect">
            <a:avLst/>
          </a:prstGeom>
        </p:spPr>
      </p:pic>
      <p:graphicFrame>
        <p:nvGraphicFramePr>
          <p:cNvPr id="3" name="Table 2">
            <a:extLst>
              <a:ext uri="{FF2B5EF4-FFF2-40B4-BE49-F238E27FC236}">
                <a16:creationId xmlns:a16="http://schemas.microsoft.com/office/drawing/2014/main" id="{91EC458E-66D8-43F1-9932-4533E472161D}"/>
              </a:ext>
            </a:extLst>
          </p:cNvPr>
          <p:cNvGraphicFramePr>
            <a:graphicFrameLocks noGrp="1"/>
          </p:cNvGraphicFramePr>
          <p:nvPr>
            <p:extLst>
              <p:ext uri="{D42A27DB-BD31-4B8C-83A1-F6EECF244321}">
                <p14:modId xmlns:p14="http://schemas.microsoft.com/office/powerpoint/2010/main" val="763814577"/>
              </p:ext>
            </p:extLst>
          </p:nvPr>
        </p:nvGraphicFramePr>
        <p:xfrm>
          <a:off x="446569" y="404055"/>
          <a:ext cx="11270511" cy="2317880"/>
        </p:xfrm>
        <a:graphic>
          <a:graphicData uri="http://schemas.openxmlformats.org/drawingml/2006/table">
            <a:tbl>
              <a:tblPr firstRow="1" bandRow="1">
                <a:tableStyleId>{3B4B98B0-60AC-42C2-AFA5-B58CD77FA1E5}</a:tableStyleId>
              </a:tblPr>
              <a:tblGrid>
                <a:gridCol w="3756837">
                  <a:extLst>
                    <a:ext uri="{9D8B030D-6E8A-4147-A177-3AD203B41FA5}">
                      <a16:colId xmlns:a16="http://schemas.microsoft.com/office/drawing/2014/main" val="411330001"/>
                    </a:ext>
                  </a:extLst>
                </a:gridCol>
                <a:gridCol w="3756837">
                  <a:extLst>
                    <a:ext uri="{9D8B030D-6E8A-4147-A177-3AD203B41FA5}">
                      <a16:colId xmlns:a16="http://schemas.microsoft.com/office/drawing/2014/main" val="1830818229"/>
                    </a:ext>
                  </a:extLst>
                </a:gridCol>
                <a:gridCol w="3756837">
                  <a:extLst>
                    <a:ext uri="{9D8B030D-6E8A-4147-A177-3AD203B41FA5}">
                      <a16:colId xmlns:a16="http://schemas.microsoft.com/office/drawing/2014/main" val="5674807"/>
                    </a:ext>
                  </a:extLst>
                </a:gridCol>
              </a:tblGrid>
              <a:tr h="579470">
                <a:tc>
                  <a:txBody>
                    <a:bodyPr/>
                    <a:lstStyle/>
                    <a:p>
                      <a:pPr algn="ctr" rtl="0" fontAlgn="auto"/>
                      <a:r>
                        <a:rPr lang="en-US" sz="1800" cap="all" spc="60" dirty="0">
                          <a:effectLst/>
                        </a:rPr>
                        <a:t>SDO</a:t>
                      </a:r>
                    </a:p>
                  </a:txBody>
                  <a:tcPr marL="158452" marR="158452" marT="110487" marB="110487" anchor="b"/>
                </a:tc>
                <a:tc>
                  <a:txBody>
                    <a:bodyPr/>
                    <a:lstStyle/>
                    <a:p>
                      <a:pPr lvl="0" algn="ctr">
                        <a:buNone/>
                      </a:pPr>
                      <a:r>
                        <a:rPr lang="en-US" sz="1800" cap="all" spc="60" dirty="0">
                          <a:effectLst/>
                        </a:rPr>
                        <a:t>Below average  ( &lt; 0)</a:t>
                      </a:r>
                    </a:p>
                  </a:txBody>
                  <a:tcPr marL="158452" marR="158452" marT="110487" marB="110487" anchor="b"/>
                </a:tc>
                <a:tc>
                  <a:txBody>
                    <a:bodyPr/>
                    <a:lstStyle/>
                    <a:p>
                      <a:pPr algn="ctr" rtl="0" fontAlgn="base"/>
                      <a:r>
                        <a:rPr lang="en-US" sz="1800" cap="all" spc="60" dirty="0">
                          <a:effectLst/>
                        </a:rPr>
                        <a:t>Above Average ( &gt; 0)</a:t>
                      </a:r>
                    </a:p>
                  </a:txBody>
                  <a:tcPr marL="158452" marR="158452" marT="110487" marB="110487" anchor="b"/>
                </a:tc>
                <a:extLst>
                  <a:ext uri="{0D108BD9-81ED-4DB2-BD59-A6C34878D82A}">
                    <a16:rowId xmlns:a16="http://schemas.microsoft.com/office/drawing/2014/main" val="1180725121"/>
                  </a:ext>
                </a:extLst>
              </a:tr>
              <a:tr h="579470">
                <a:tc>
                  <a:txBody>
                    <a:bodyPr/>
                    <a:lstStyle/>
                    <a:p>
                      <a:pPr algn="l" rtl="0" fontAlgn="base"/>
                      <a:r>
                        <a:rPr lang="en-US" sz="1800" cap="none" spc="0" dirty="0">
                          <a:effectLst/>
                        </a:rPr>
                        <a:t>Number of County</a:t>
                      </a:r>
                    </a:p>
                  </a:txBody>
                  <a:tcPr marL="158452" marR="158452" marT="79226" marB="110487" anchor="ctr"/>
                </a:tc>
                <a:tc>
                  <a:txBody>
                    <a:bodyPr/>
                    <a:lstStyle/>
                    <a:p>
                      <a:pPr algn="ctr" rtl="0" fontAlgn="base"/>
                      <a:r>
                        <a:rPr lang="en-US" sz="1800" cap="none" spc="0" dirty="0">
                          <a:effectLst/>
                        </a:rPr>
                        <a:t>1781 (56.8%)</a:t>
                      </a:r>
                    </a:p>
                  </a:txBody>
                  <a:tcPr marL="158452" marR="158452" marT="79226" marB="110487" anchor="ctr"/>
                </a:tc>
                <a:tc>
                  <a:txBody>
                    <a:bodyPr/>
                    <a:lstStyle/>
                    <a:p>
                      <a:pPr algn="ctr" rtl="0" fontAlgn="base"/>
                      <a:r>
                        <a:rPr lang="en-US" sz="1800" cap="none" spc="0" dirty="0">
                          <a:effectLst/>
                        </a:rPr>
                        <a:t>1357 (43.2%)</a:t>
                      </a:r>
                    </a:p>
                  </a:txBody>
                  <a:tcPr marL="158452" marR="158452" marT="79226" marB="110487" anchor="ctr"/>
                </a:tc>
                <a:extLst>
                  <a:ext uri="{0D108BD9-81ED-4DB2-BD59-A6C34878D82A}">
                    <a16:rowId xmlns:a16="http://schemas.microsoft.com/office/drawing/2014/main" val="3676961999"/>
                  </a:ext>
                </a:extLst>
              </a:tr>
              <a:tr h="579470">
                <a:tc>
                  <a:txBody>
                    <a:bodyPr/>
                    <a:lstStyle/>
                    <a:p>
                      <a:pPr algn="l" rtl="0" fontAlgn="base"/>
                      <a:r>
                        <a:rPr lang="en-US" sz="1800" cap="none" spc="0" dirty="0">
                          <a:effectLst/>
                        </a:rPr>
                        <a:t>Total Student Enrollment</a:t>
                      </a:r>
                    </a:p>
                  </a:txBody>
                  <a:tcPr marL="158452" marR="158452" marT="79226" marB="110487" anchor="ctr"/>
                </a:tc>
                <a:tc>
                  <a:txBody>
                    <a:bodyPr/>
                    <a:lstStyle/>
                    <a:p>
                      <a:pPr algn="ctr" rtl="0" fontAlgn="base"/>
                      <a:r>
                        <a:rPr lang="en-US" sz="1800" cap="none" spc="0" dirty="0">
                          <a:effectLst/>
                        </a:rPr>
                        <a:t>5,777,902 (11.5%)</a:t>
                      </a:r>
                    </a:p>
                  </a:txBody>
                  <a:tcPr marL="158452" marR="158452" marT="79226" marB="110487" anchor="ctr"/>
                </a:tc>
                <a:tc>
                  <a:txBody>
                    <a:bodyPr/>
                    <a:lstStyle/>
                    <a:p>
                      <a:pPr algn="ctr" rtl="0" fontAlgn="base"/>
                      <a:r>
                        <a:rPr lang="en-US" sz="1800" cap="none" spc="0" dirty="0">
                          <a:effectLst/>
                        </a:rPr>
                        <a:t>44,488,214 (88.5%)</a:t>
                      </a:r>
                    </a:p>
                  </a:txBody>
                  <a:tcPr marL="158452" marR="158452" marT="79226" marB="110487" anchor="ctr"/>
                </a:tc>
                <a:extLst>
                  <a:ext uri="{0D108BD9-81ED-4DB2-BD59-A6C34878D82A}">
                    <a16:rowId xmlns:a16="http://schemas.microsoft.com/office/drawing/2014/main" val="1377168450"/>
                  </a:ext>
                </a:extLst>
              </a:tr>
              <a:tr h="579470">
                <a:tc>
                  <a:txBody>
                    <a:bodyPr/>
                    <a:lstStyle/>
                    <a:p>
                      <a:pPr lvl="0" algn="l">
                        <a:buNone/>
                      </a:pPr>
                      <a:r>
                        <a:rPr lang="en-US" sz="1800" u="none" strike="noStrike" cap="none" spc="0" noProof="0" dirty="0">
                          <a:effectLst/>
                        </a:rPr>
                        <a:t>Number of K-12 Schools </a:t>
                      </a:r>
                      <a:endParaRPr lang="en-US" sz="1800" cap="none" spc="0" dirty="0"/>
                    </a:p>
                  </a:txBody>
                  <a:tcPr marL="158452" marR="158452" marT="79226" marB="110487" anchor="ctr"/>
                </a:tc>
                <a:tc>
                  <a:txBody>
                    <a:bodyPr/>
                    <a:lstStyle/>
                    <a:p>
                      <a:pPr lvl="0" algn="ctr">
                        <a:buNone/>
                      </a:pPr>
                      <a:r>
                        <a:rPr lang="en-US" sz="1800" cap="none" spc="0" dirty="0">
                          <a:effectLst/>
                        </a:rPr>
                        <a:t>17,555 (18.6%)</a:t>
                      </a:r>
                    </a:p>
                  </a:txBody>
                  <a:tcPr marL="158452" marR="158452" marT="79226" marB="110487" anchor="ctr"/>
                </a:tc>
                <a:tc>
                  <a:txBody>
                    <a:bodyPr/>
                    <a:lstStyle/>
                    <a:p>
                      <a:pPr algn="ctr" rtl="0" fontAlgn="base"/>
                      <a:r>
                        <a:rPr lang="en-US" sz="1800" cap="none" spc="0" dirty="0">
                          <a:effectLst/>
                        </a:rPr>
                        <a:t>77,064 (81.4%)</a:t>
                      </a:r>
                    </a:p>
                  </a:txBody>
                  <a:tcPr marL="158452" marR="158452" marT="79226" marB="110487" anchor="ctr"/>
                </a:tc>
                <a:extLst>
                  <a:ext uri="{0D108BD9-81ED-4DB2-BD59-A6C34878D82A}">
                    <a16:rowId xmlns:a16="http://schemas.microsoft.com/office/drawing/2014/main" val="1024367725"/>
                  </a:ext>
                </a:extLst>
              </a:tr>
            </a:tbl>
          </a:graphicData>
        </a:graphic>
      </p:graphicFrame>
      <p:pic>
        <p:nvPicPr>
          <p:cNvPr id="6" name="Picture 5">
            <a:extLst>
              <a:ext uri="{FF2B5EF4-FFF2-40B4-BE49-F238E27FC236}">
                <a16:creationId xmlns:a16="http://schemas.microsoft.com/office/drawing/2014/main" id="{697C77AD-0A87-4074-A27A-1363FD107EB0}"/>
              </a:ext>
            </a:extLst>
          </p:cNvPr>
          <p:cNvPicPr>
            <a:picLocks noChangeAspect="1"/>
          </p:cNvPicPr>
          <p:nvPr/>
        </p:nvPicPr>
        <p:blipFill>
          <a:blip r:embed="rId4"/>
          <a:stretch>
            <a:fillRect/>
          </a:stretch>
        </p:blipFill>
        <p:spPr>
          <a:xfrm>
            <a:off x="762653" y="2925315"/>
            <a:ext cx="5893328" cy="3932685"/>
          </a:xfrm>
          <a:prstGeom prst="rect">
            <a:avLst/>
          </a:prstGeom>
        </p:spPr>
      </p:pic>
    </p:spTree>
    <p:extLst>
      <p:ext uri="{BB962C8B-B14F-4D97-AF65-F5344CB8AC3E}">
        <p14:creationId xmlns:p14="http://schemas.microsoft.com/office/powerpoint/2010/main" val="102010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546C64-71CA-4C0A-A72F-5C7C6EA79D54}"/>
              </a:ext>
            </a:extLst>
          </p:cNvPr>
          <p:cNvPicPr>
            <a:picLocks noChangeAspect="1"/>
          </p:cNvPicPr>
          <p:nvPr/>
        </p:nvPicPr>
        <p:blipFill>
          <a:blip r:embed="rId3"/>
          <a:stretch>
            <a:fillRect/>
          </a:stretch>
        </p:blipFill>
        <p:spPr>
          <a:xfrm>
            <a:off x="4894722" y="3261154"/>
            <a:ext cx="1048603" cy="1060796"/>
          </a:xfrm>
          <a:prstGeom prst="rect">
            <a:avLst/>
          </a:prstGeom>
        </p:spPr>
      </p:pic>
      <p:sp>
        <p:nvSpPr>
          <p:cNvPr id="15" name="Arrow: Bent 14">
            <a:extLst>
              <a:ext uri="{FF2B5EF4-FFF2-40B4-BE49-F238E27FC236}">
                <a16:creationId xmlns:a16="http://schemas.microsoft.com/office/drawing/2014/main" id="{B4D922A8-80F6-4FF3-91A2-184D288B8446}"/>
              </a:ext>
            </a:extLst>
          </p:cNvPr>
          <p:cNvSpPr/>
          <p:nvPr/>
        </p:nvSpPr>
        <p:spPr>
          <a:xfrm rot="10800000" flipH="1">
            <a:off x="2728531" y="1707222"/>
            <a:ext cx="1006071" cy="1007101"/>
          </a:xfrm>
          <a:prstGeom prst="ben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2">
            <a:extLst>
              <a:ext uri="{FF2B5EF4-FFF2-40B4-BE49-F238E27FC236}">
                <a16:creationId xmlns:a16="http://schemas.microsoft.com/office/drawing/2014/main" id="{971EC73B-C032-4E13-9AFB-51F4BFBF9AFA}"/>
              </a:ext>
            </a:extLst>
          </p:cNvPr>
          <p:cNvSpPr>
            <a:spLocks noGrp="1"/>
          </p:cNvSpPr>
          <p:nvPr>
            <p:ph type="title"/>
          </p:nvPr>
        </p:nvSpPr>
        <p:spPr/>
        <p:txBody>
          <a:bodyPr/>
          <a:lstStyle/>
          <a:p>
            <a:r>
              <a:rPr lang="en-US" b="1" dirty="0"/>
              <a:t>Spatial Analysis: Spatial Autocorrelation </a:t>
            </a:r>
          </a:p>
        </p:txBody>
      </p:sp>
      <p:sp>
        <p:nvSpPr>
          <p:cNvPr id="2" name="Slide Number Placeholder 1">
            <a:extLst>
              <a:ext uri="{FF2B5EF4-FFF2-40B4-BE49-F238E27FC236}">
                <a16:creationId xmlns:a16="http://schemas.microsoft.com/office/drawing/2014/main" id="{3107FD00-E443-4B48-8FDE-8D46F39B0339}"/>
              </a:ext>
            </a:extLst>
          </p:cNvPr>
          <p:cNvSpPr>
            <a:spLocks noGrp="1"/>
          </p:cNvSpPr>
          <p:nvPr>
            <p:ph type="sldNum" sz="quarter" idx="12"/>
          </p:nvPr>
        </p:nvSpPr>
        <p:spPr/>
        <p:txBody>
          <a:bodyPr/>
          <a:lstStyle/>
          <a:p>
            <a:fld id="{8D86A93F-2719-4548-87E7-E85D1738A043}" type="slidenum">
              <a:rPr lang="en-US" smtClean="0"/>
              <a:t>9</a:t>
            </a:fld>
            <a:endParaRPr lang="en-US" dirty="0"/>
          </a:p>
        </p:txBody>
      </p:sp>
      <p:sp>
        <p:nvSpPr>
          <p:cNvPr id="5" name="TextBox 4">
            <a:extLst>
              <a:ext uri="{FF2B5EF4-FFF2-40B4-BE49-F238E27FC236}">
                <a16:creationId xmlns:a16="http://schemas.microsoft.com/office/drawing/2014/main" id="{573652C3-91E1-4753-961E-C0F2AC16F3F5}"/>
              </a:ext>
            </a:extLst>
          </p:cNvPr>
          <p:cNvSpPr txBox="1"/>
          <p:nvPr/>
        </p:nvSpPr>
        <p:spPr>
          <a:xfrm>
            <a:off x="3754538" y="2032855"/>
            <a:ext cx="4715693"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Global Moran’s I Statistics (Analytic Method) </a:t>
            </a:r>
          </a:p>
          <a:p>
            <a:r>
              <a:rPr lang="en-US" dirty="0"/>
              <a:t> + Monte Carlo simulation (for Comparison)</a:t>
            </a:r>
          </a:p>
          <a:p>
            <a:endParaRPr lang="en-US" dirty="0"/>
          </a:p>
          <a:p>
            <a:r>
              <a:rPr lang="en-US" dirty="0"/>
              <a:t>Estimate Local Moran’s I Statistics &amp; </a:t>
            </a:r>
            <a:r>
              <a:rPr lang="en-US" i="1" dirty="0"/>
              <a:t>p-values</a:t>
            </a:r>
            <a:r>
              <a:rPr lang="en-US" dirty="0"/>
              <a:t> </a:t>
            </a:r>
          </a:p>
        </p:txBody>
      </p:sp>
      <p:sp>
        <p:nvSpPr>
          <p:cNvPr id="9" name="TextBox 8">
            <a:extLst>
              <a:ext uri="{FF2B5EF4-FFF2-40B4-BE49-F238E27FC236}">
                <a16:creationId xmlns:a16="http://schemas.microsoft.com/office/drawing/2014/main" id="{15ED6BE0-6D2D-4AD6-B23B-7504D1C63005}"/>
              </a:ext>
            </a:extLst>
          </p:cNvPr>
          <p:cNvSpPr txBox="1"/>
          <p:nvPr/>
        </p:nvSpPr>
        <p:spPr>
          <a:xfrm>
            <a:off x="5890661" y="3808740"/>
            <a:ext cx="5563401"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Obtain local Moran's I values and Quadrant's information</a:t>
            </a:r>
          </a:p>
        </p:txBody>
      </p:sp>
      <p:sp>
        <p:nvSpPr>
          <p:cNvPr id="10" name="Rectangle 9">
            <a:extLst>
              <a:ext uri="{FF2B5EF4-FFF2-40B4-BE49-F238E27FC236}">
                <a16:creationId xmlns:a16="http://schemas.microsoft.com/office/drawing/2014/main" id="{353BD907-E62A-49BB-9FDC-41FDAE3CB8F2}"/>
              </a:ext>
            </a:extLst>
          </p:cNvPr>
          <p:cNvSpPr/>
          <p:nvPr/>
        </p:nvSpPr>
        <p:spPr>
          <a:xfrm>
            <a:off x="6488574" y="4356922"/>
            <a:ext cx="2194560" cy="1828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Quadrants:</a:t>
            </a:r>
          </a:p>
          <a:p>
            <a:pPr algn="ctr"/>
            <a:r>
              <a:rPr lang="en-US" dirty="0"/>
              <a:t>High – High Clusters </a:t>
            </a:r>
          </a:p>
          <a:p>
            <a:pPr algn="ctr"/>
            <a:r>
              <a:rPr lang="en-US" dirty="0"/>
              <a:t>Low – Low Clusters</a:t>
            </a:r>
          </a:p>
        </p:txBody>
      </p:sp>
      <p:sp>
        <p:nvSpPr>
          <p:cNvPr id="13" name="Rectangle 12">
            <a:extLst>
              <a:ext uri="{FF2B5EF4-FFF2-40B4-BE49-F238E27FC236}">
                <a16:creationId xmlns:a16="http://schemas.microsoft.com/office/drawing/2014/main" id="{0DF0B866-4E11-4009-9449-F0B317AD1587}"/>
              </a:ext>
            </a:extLst>
          </p:cNvPr>
          <p:cNvSpPr/>
          <p:nvPr/>
        </p:nvSpPr>
        <p:spPr>
          <a:xfrm>
            <a:off x="8906577" y="4379494"/>
            <a:ext cx="2194560" cy="18288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Dispersion/Outliers:</a:t>
            </a:r>
          </a:p>
          <a:p>
            <a:pPr algn="ctr"/>
            <a:r>
              <a:rPr lang="en-US" dirty="0"/>
              <a:t>High – Low Clusters</a:t>
            </a:r>
          </a:p>
          <a:p>
            <a:pPr algn="ctr"/>
            <a:r>
              <a:rPr lang="en-US" dirty="0"/>
              <a:t>Low – High Clusters</a:t>
            </a:r>
          </a:p>
        </p:txBody>
      </p:sp>
      <p:sp>
        <p:nvSpPr>
          <p:cNvPr id="14" name="TextBox 13">
            <a:extLst>
              <a:ext uri="{FF2B5EF4-FFF2-40B4-BE49-F238E27FC236}">
                <a16:creationId xmlns:a16="http://schemas.microsoft.com/office/drawing/2014/main" id="{764D09D9-167B-4C21-8340-4BC4AF0CAB7E}"/>
              </a:ext>
            </a:extLst>
          </p:cNvPr>
          <p:cNvSpPr txBox="1"/>
          <p:nvPr/>
        </p:nvSpPr>
        <p:spPr>
          <a:xfrm>
            <a:off x="963386" y="1453242"/>
            <a:ext cx="5293035"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Dataset + SDO + 2019 Census Shapefiles (County Level) </a:t>
            </a:r>
          </a:p>
        </p:txBody>
      </p:sp>
      <p:sp>
        <p:nvSpPr>
          <p:cNvPr id="12" name="TextBox 11">
            <a:extLst>
              <a:ext uri="{FF2B5EF4-FFF2-40B4-BE49-F238E27FC236}">
                <a16:creationId xmlns:a16="http://schemas.microsoft.com/office/drawing/2014/main" id="{F51427CB-97D7-459A-9DC6-633D9353D2A6}"/>
              </a:ext>
            </a:extLst>
          </p:cNvPr>
          <p:cNvSpPr txBox="1"/>
          <p:nvPr/>
        </p:nvSpPr>
        <p:spPr>
          <a:xfrm>
            <a:off x="8662736" y="2229853"/>
            <a:ext cx="2646947" cy="646331"/>
          </a:xfrm>
          <a:prstGeom prst="rect">
            <a:avLst/>
          </a:prstGeom>
          <a:noFill/>
        </p:spPr>
        <p:txBody>
          <a:bodyPr wrap="square" rtlCol="0">
            <a:spAutoFit/>
          </a:bodyPr>
          <a:lstStyle/>
          <a:p>
            <a:r>
              <a:rPr lang="en-US" dirty="0"/>
              <a:t>Global Moran’s I : 0.445</a:t>
            </a:r>
          </a:p>
          <a:p>
            <a:r>
              <a:rPr lang="en-US" i="1" dirty="0"/>
              <a:t>p-value</a:t>
            </a:r>
            <a:r>
              <a:rPr lang="en-US" dirty="0"/>
              <a:t> &lt;0.001</a:t>
            </a:r>
          </a:p>
        </p:txBody>
      </p:sp>
    </p:spTree>
    <p:extLst>
      <p:ext uri="{BB962C8B-B14F-4D97-AF65-F5344CB8AC3E}">
        <p14:creationId xmlns:p14="http://schemas.microsoft.com/office/powerpoint/2010/main" val="252197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anim calcmode="lin" valueType="num">
                                      <p:cBhvr>
                                        <p:cTn id="14" dur="2000" fill="hold"/>
                                        <p:tgtEl>
                                          <p:spTgt spid="5"/>
                                        </p:tgtEl>
                                        <p:attrNameLst>
                                          <p:attrName>ppt_x</p:attrName>
                                        </p:attrNameLst>
                                      </p:cBhvr>
                                      <p:tavLst>
                                        <p:tav tm="0">
                                          <p:val>
                                            <p:strVal val="#ppt_x"/>
                                          </p:val>
                                        </p:tav>
                                        <p:tav tm="100000">
                                          <p:val>
                                            <p:strVal val="#ppt_x"/>
                                          </p:val>
                                        </p:tav>
                                      </p:tavLst>
                                    </p:anim>
                                    <p:anim calcmode="lin" valueType="num">
                                      <p:cBhvr>
                                        <p:cTn id="15" dur="2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anim calcmode="lin" valueType="num">
                                      <p:cBhvr>
                                        <p:cTn id="19" dur="2000" fill="hold"/>
                                        <p:tgtEl>
                                          <p:spTgt spid="12"/>
                                        </p:tgtEl>
                                        <p:attrNameLst>
                                          <p:attrName>ppt_x</p:attrName>
                                        </p:attrNameLst>
                                      </p:cBhvr>
                                      <p:tavLst>
                                        <p:tav tm="0">
                                          <p:val>
                                            <p:strVal val="#ppt_x"/>
                                          </p:val>
                                        </p:tav>
                                        <p:tav tm="100000">
                                          <p:val>
                                            <p:strVal val="#ppt_x"/>
                                          </p:val>
                                        </p:tav>
                                      </p:tavLst>
                                    </p:anim>
                                    <p:anim calcmode="lin" valueType="num">
                                      <p:cBhvr>
                                        <p:cTn id="20" dur="2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0"/>
                                        <p:tgtEl>
                                          <p:spTgt spid="4"/>
                                        </p:tgtEl>
                                      </p:cBhvr>
                                    </p:animEffect>
                                    <p:anim calcmode="lin" valueType="num">
                                      <p:cBhvr>
                                        <p:cTn id="24" dur="2000" fill="hold"/>
                                        <p:tgtEl>
                                          <p:spTgt spid="4"/>
                                        </p:tgtEl>
                                        <p:attrNameLst>
                                          <p:attrName>ppt_x</p:attrName>
                                        </p:attrNameLst>
                                      </p:cBhvr>
                                      <p:tavLst>
                                        <p:tav tm="0">
                                          <p:val>
                                            <p:strVal val="#ppt_x"/>
                                          </p:val>
                                        </p:tav>
                                        <p:tav tm="100000">
                                          <p:val>
                                            <p:strVal val="#ppt_x"/>
                                          </p:val>
                                        </p:tav>
                                      </p:tavLst>
                                    </p:anim>
                                    <p:anim calcmode="lin" valueType="num">
                                      <p:cBhvr>
                                        <p:cTn id="25" dur="2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500"/>
                                        <p:tgtEl>
                                          <p:spTgt spid="9"/>
                                        </p:tgtEl>
                                      </p:cBhvr>
                                    </p:animEffect>
                                    <p:anim calcmode="lin" valueType="num">
                                      <p:cBhvr>
                                        <p:cTn id="31" dur="1500" fill="hold"/>
                                        <p:tgtEl>
                                          <p:spTgt spid="9"/>
                                        </p:tgtEl>
                                        <p:attrNameLst>
                                          <p:attrName>ppt_x</p:attrName>
                                        </p:attrNameLst>
                                      </p:cBhvr>
                                      <p:tavLst>
                                        <p:tav tm="0">
                                          <p:val>
                                            <p:strVal val="#ppt_x"/>
                                          </p:val>
                                        </p:tav>
                                        <p:tav tm="100000">
                                          <p:val>
                                            <p:strVal val="#ppt_x"/>
                                          </p:val>
                                        </p:tav>
                                      </p:tavLst>
                                    </p:anim>
                                    <p:anim calcmode="lin" valueType="num">
                                      <p:cBhvr>
                                        <p:cTn id="32" dur="1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175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1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9" grpId="0" animBg="1"/>
      <p:bldP spid="10" grpId="0" animBg="1"/>
      <p:bldP spid="13" grpId="0" animBg="1"/>
      <p:bldP spid="14"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3152</TotalTime>
  <Words>3647</Words>
  <Application>Microsoft Office PowerPoint</Application>
  <PresentationFormat>Widescreen</PresentationFormat>
  <Paragraphs>432</Paragraphs>
  <Slides>21</Slides>
  <Notes>16</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21</vt:i4>
      </vt:variant>
    </vt:vector>
  </HeadingPairs>
  <TitlesOfParts>
    <vt:vector size="28" baseType="lpstr">
      <vt:lpstr>Arial</vt:lpstr>
      <vt:lpstr>Calibri</vt:lpstr>
      <vt:lpstr>Calibri Light</vt:lpstr>
      <vt:lpstr>Office Theme</vt:lpstr>
      <vt:lpstr>Office Theme</vt:lpstr>
      <vt:lpstr>Office Theme</vt:lpstr>
      <vt:lpstr>1_Office Theme</vt:lpstr>
      <vt:lpstr>PowerPoint Presentation</vt:lpstr>
      <vt:lpstr>Students Digital Opportunity: Conceptualization,  Analysis, and Implications</vt:lpstr>
      <vt:lpstr>PowerPoint Presentation</vt:lpstr>
      <vt:lpstr>What is going on and how to address it? </vt:lpstr>
      <vt:lpstr>Students Digital Opportunity (SDO)</vt:lpstr>
      <vt:lpstr>Data Sources</vt:lpstr>
      <vt:lpstr>PowerPoint Presentation</vt:lpstr>
      <vt:lpstr>PowerPoint Presentation</vt:lpstr>
      <vt:lpstr>Spatial Analysis: Spatial Autocorrelation </vt:lpstr>
      <vt:lpstr>PowerPoint Presentation</vt:lpstr>
      <vt:lpstr>PowerPoint Presentation</vt:lpstr>
      <vt:lpstr>PowerPoint Presentation</vt:lpstr>
      <vt:lpstr>PowerPoint Presentation</vt:lpstr>
      <vt:lpstr>PowerPoint Presentation</vt:lpstr>
      <vt:lpstr>Data Cleaning and Processing </vt:lpstr>
      <vt:lpstr>PowerPoint Presentation</vt:lpstr>
      <vt:lpstr>PowerPoint Presentation</vt:lpstr>
      <vt:lpstr>Exploratory Data Analysis </vt:lpstr>
      <vt:lpstr>PowerPoint Presentation</vt:lpstr>
      <vt:lpstr>Factor Analysis: Principal Axis Factoring Model </vt:lpstr>
      <vt:lpstr>Factor Analysis – Principal Axis Factoring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Cary</dc:creator>
  <cp:lastModifiedBy>Cary K. Jim</cp:lastModifiedBy>
  <cp:revision>431</cp:revision>
  <cp:lastPrinted>2021-05-04T12:44:36Z</cp:lastPrinted>
  <dcterms:created xsi:type="dcterms:W3CDTF">2021-04-30T02:29:34Z</dcterms:created>
  <dcterms:modified xsi:type="dcterms:W3CDTF">2024-06-10T03:31:12Z</dcterms:modified>
</cp:coreProperties>
</file>